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63" r:id="rId2"/>
    <p:sldId id="257" r:id="rId3"/>
    <p:sldId id="286" r:id="rId4"/>
    <p:sldId id="285" r:id="rId5"/>
    <p:sldId id="258" r:id="rId6"/>
    <p:sldId id="288" r:id="rId7"/>
    <p:sldId id="289" r:id="rId8"/>
    <p:sldId id="287" r:id="rId9"/>
    <p:sldId id="276"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28" autoAdjust="0"/>
  </p:normalViewPr>
  <p:slideViewPr>
    <p:cSldViewPr snapToGrid="0">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B771393-8A08-436F-82F3-3657BA9021E9}" type="datetime1">
              <a:rPr lang="en-US"/>
              <a:pPr/>
              <a:t>6/17/2013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1971EE9-15AC-4267-90CE-8B14C29FDF2E}" type="slidenum">
              <a:rPr lang="en-US"/>
              <a:pPr/>
              <a:t>‹#›</a:t>
            </a:fld>
            <a:endParaRPr lang="en-US"/>
          </a:p>
        </p:txBody>
      </p:sp>
    </p:spTree>
    <p:extLst>
      <p:ext uri="{BB962C8B-B14F-4D97-AF65-F5344CB8AC3E}">
        <p14:creationId xmlns:p14="http://schemas.microsoft.com/office/powerpoint/2010/main" val="4272919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CE63CD-09A8-4999-A5A8-A1D9045B0DCB}" type="datetime1">
              <a:rPr lang="en-US"/>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hu-HU"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FFFAB4-951B-4DBD-B506-4DB7C65332BA}" type="slidenum">
              <a:rPr lang="en-US"/>
              <a:pPr/>
              <a:t>‹#›</a:t>
            </a:fld>
            <a:endParaRPr lang="en-US"/>
          </a:p>
        </p:txBody>
      </p:sp>
    </p:spTree>
    <p:extLst>
      <p:ext uri="{BB962C8B-B14F-4D97-AF65-F5344CB8AC3E}">
        <p14:creationId xmlns:p14="http://schemas.microsoft.com/office/powerpoint/2010/main" val="351800105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The Calypso program is ….</a:t>
            </a:r>
            <a:endParaRPr lang="hu-HU" dirty="0"/>
          </a:p>
        </p:txBody>
      </p:sp>
      <p:sp>
        <p:nvSpPr>
          <p:cNvPr id="4" name="Dia számának helye 3"/>
          <p:cNvSpPr>
            <a:spLocks noGrp="1"/>
          </p:cNvSpPr>
          <p:nvPr>
            <p:ph type="sldNum" sz="quarter" idx="10"/>
          </p:nvPr>
        </p:nvSpPr>
        <p:spPr/>
        <p:txBody>
          <a:bodyPr/>
          <a:lstStyle/>
          <a:p>
            <a:fld id="{C5FFFAB4-951B-4DBD-B506-4DB7C65332B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The overall objective of OFF2013 is to facilitate low-season transnational exchanges of </a:t>
            </a:r>
            <a:r>
              <a:rPr lang="en-GB" sz="1200" i="1" kern="1200" dirty="0" smtClean="0">
                <a:solidFill>
                  <a:schemeClr val="tx1"/>
                </a:solidFill>
                <a:effectLst/>
                <a:latin typeface="+mn-lt"/>
                <a:ea typeface="ＭＳ Ｐゴシック" charset="-128"/>
                <a:cs typeface="ＭＳ Ｐゴシック" charset="-128"/>
              </a:rPr>
              <a:t>seniors</a:t>
            </a:r>
            <a:r>
              <a:rPr lang="en-GB" sz="1200" kern="1200" dirty="0" smtClean="0">
                <a:solidFill>
                  <a:schemeClr val="tx1"/>
                </a:solidFill>
                <a:effectLst/>
                <a:latin typeface="+mn-lt"/>
                <a:ea typeface="ＭＳ Ｐゴシック" charset="-128"/>
                <a:cs typeface="ＭＳ Ｐゴシック" charset="-128"/>
              </a:rPr>
              <a:t> and </a:t>
            </a:r>
            <a:r>
              <a:rPr lang="en-GB" sz="1200" i="1" kern="1200" dirty="0" smtClean="0">
                <a:solidFill>
                  <a:schemeClr val="tx1"/>
                </a:solidFill>
                <a:effectLst/>
                <a:latin typeface="+mn-lt"/>
                <a:ea typeface="ＭＳ Ｐゴシック" charset="-128"/>
                <a:cs typeface="ＭＳ Ｐゴシック" charset="-128"/>
              </a:rPr>
              <a:t>families facing difficult circumstances </a:t>
            </a:r>
            <a:r>
              <a:rPr lang="en-GB" sz="1200" kern="1200" dirty="0" smtClean="0">
                <a:solidFill>
                  <a:schemeClr val="tx1"/>
                </a:solidFill>
                <a:effectLst/>
                <a:latin typeface="+mn-lt"/>
                <a:ea typeface="ＭＳ Ｐゴシック" charset="-128"/>
                <a:cs typeface="ＭＳ Ｐゴシック" charset="-128"/>
              </a:rPr>
              <a:t>in Hungary and Poland. The partners of the consortium being dedicated to “Tourism for all” and “Europe, the world’s No. 1 tourist destination” aim to create opportunities for the above 2 CALYPSO target groups to spend their holiday abroad at an affordable price. Besides the social aspect of inclusion</a:t>
            </a:r>
            <a:r>
              <a:rPr lang="en-GB" sz="1200" b="1" kern="1200" dirty="0" smtClean="0">
                <a:solidFill>
                  <a:schemeClr val="tx1"/>
                </a:solidFill>
                <a:effectLst/>
                <a:latin typeface="+mn-lt"/>
                <a:ea typeface="ＭＳ Ｐゴシック" charset="-128"/>
                <a:cs typeface="ＭＳ Ｐゴシック" charset="-128"/>
              </a:rPr>
              <a:t>,</a:t>
            </a:r>
            <a:r>
              <a:rPr lang="en-GB" sz="1200" kern="1200" dirty="0" smtClean="0">
                <a:solidFill>
                  <a:schemeClr val="tx1"/>
                </a:solidFill>
                <a:effectLst/>
                <a:latin typeface="+mn-lt"/>
                <a:ea typeface="ＭＳ Ｐゴシック" charset="-128"/>
                <a:cs typeface="ＭＳ Ｐゴシック" charset="-128"/>
              </a:rPr>
              <a:t> integration and health preservation, the project is also to generate economic growth by developing exchange schemes, competitive solutions and travel packages designed especially to the needs of the target groups, bringing them to sites that have low number of visitors during off season, and by that fighting with the problem of seasonality, helping seasonal employees keeping their jobs for more months out of the year, supporting active employment. Another goal of the project is – by boosting the demand and making the SMEs aware of the economic potentials in social tourism – to indirectly contribute to the improvement of destinations, to exploit local endowments and to live with the opportunity to promote local products/services. Behind all these goals lies the undermining desire to foster European culture and nourish European identity, to promote a fuller European understanding.</a:t>
            </a:r>
            <a:endParaRPr lang="hu-HU" sz="1200" kern="1200" dirty="0" smtClean="0">
              <a:solidFill>
                <a:schemeClr val="tx1"/>
              </a:solidFill>
              <a:effectLst/>
              <a:latin typeface="+mn-lt"/>
              <a:ea typeface="ＭＳ Ｐゴシック" charset="-128"/>
              <a:cs typeface="ＭＳ Ｐゴシック" charset="-128"/>
            </a:endParaRPr>
          </a:p>
          <a:p>
            <a:endParaRPr lang="hu-HU" dirty="0"/>
          </a:p>
        </p:txBody>
      </p:sp>
      <p:sp>
        <p:nvSpPr>
          <p:cNvPr id="4" name="Dia számának helye 3"/>
          <p:cNvSpPr>
            <a:spLocks noGrp="1"/>
          </p:cNvSpPr>
          <p:nvPr>
            <p:ph type="sldNum" sz="quarter" idx="10"/>
          </p:nvPr>
        </p:nvSpPr>
        <p:spPr/>
        <p:txBody>
          <a:bodyPr/>
          <a:lstStyle/>
          <a:p>
            <a:fld id="{C5FFFAB4-951B-4DBD-B506-4DB7C65332BA}" type="slidenum">
              <a:rPr lang="en-US" smtClean="0"/>
              <a:pPr/>
              <a:t>2</a:t>
            </a:fld>
            <a:endParaRPr lang="en-US"/>
          </a:p>
        </p:txBody>
      </p:sp>
    </p:spTree>
    <p:extLst>
      <p:ext uri="{BB962C8B-B14F-4D97-AF65-F5344CB8AC3E}">
        <p14:creationId xmlns:p14="http://schemas.microsoft.com/office/powerpoint/2010/main" val="248788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b="1" kern="1200" dirty="0" smtClean="0">
                <a:solidFill>
                  <a:schemeClr val="tx1"/>
                </a:solidFill>
                <a:effectLst/>
                <a:latin typeface="+mn-lt"/>
                <a:ea typeface="ＭＳ Ｐゴシック" charset="-128"/>
                <a:cs typeface="ＭＳ Ｐゴシック" charset="-128"/>
              </a:rPr>
              <a:t>Lead partner/coordinator: </a:t>
            </a:r>
            <a:r>
              <a:rPr lang="en-GB" sz="1200" kern="1200" dirty="0" smtClean="0">
                <a:solidFill>
                  <a:schemeClr val="tx1"/>
                </a:solidFill>
                <a:effectLst/>
                <a:latin typeface="+mn-lt"/>
                <a:ea typeface="ＭＳ Ｐゴシック" charset="-128"/>
                <a:cs typeface="ＭＳ Ｐゴシック" charset="-128"/>
              </a:rPr>
              <a:t>MNUA - Hungarian National Foundation for Recreation (Hungary)</a:t>
            </a:r>
            <a:endParaRPr lang="hu-HU" sz="1200" kern="1200" dirty="0" smtClean="0">
              <a:solidFill>
                <a:schemeClr val="tx1"/>
              </a:solidFill>
              <a:effectLst/>
              <a:latin typeface="+mn-lt"/>
              <a:ea typeface="ＭＳ Ｐゴシック" charset="-128"/>
              <a:cs typeface="ＭＳ Ｐゴシック" charset="-128"/>
            </a:endParaRPr>
          </a:p>
          <a:p>
            <a:r>
              <a:rPr lang="en-GB" sz="1200" b="1" kern="1200" dirty="0" smtClean="0">
                <a:solidFill>
                  <a:schemeClr val="tx1"/>
                </a:solidFill>
                <a:effectLst/>
                <a:latin typeface="+mn-lt"/>
                <a:ea typeface="ＭＳ Ｐゴシック" charset="-128"/>
                <a:cs typeface="ＭＳ Ｐゴシック" charset="-128"/>
              </a:rPr>
              <a:t>Partners: </a:t>
            </a:r>
            <a:r>
              <a:rPr lang="en-GB" sz="1200" kern="1200" dirty="0" smtClean="0">
                <a:solidFill>
                  <a:schemeClr val="tx1"/>
                </a:solidFill>
                <a:effectLst/>
                <a:latin typeface="+mn-lt"/>
                <a:ea typeface="ＭＳ Ｐゴシック" charset="-128"/>
                <a:cs typeface="ＭＳ Ｐゴシック" charset="-128"/>
              </a:rPr>
              <a:t>Cracow University of Economics (Poland), Ministry for</a:t>
            </a:r>
            <a:r>
              <a:rPr lang="en-GB" sz="1200" b="1" kern="1200" dirty="0" smtClean="0">
                <a:solidFill>
                  <a:schemeClr val="tx1"/>
                </a:solidFill>
                <a:effectLst/>
                <a:latin typeface="+mn-lt"/>
                <a:ea typeface="ＭＳ Ｐゴシック" charset="-128"/>
                <a:cs typeface="ＭＳ Ｐゴシック" charset="-128"/>
              </a:rPr>
              <a:t> </a:t>
            </a:r>
            <a:r>
              <a:rPr lang="en-GB" sz="1200" kern="1200" dirty="0" smtClean="0">
                <a:solidFill>
                  <a:schemeClr val="tx1"/>
                </a:solidFill>
                <a:effectLst/>
                <a:latin typeface="+mn-lt"/>
                <a:ea typeface="ＭＳ Ｐゴシック" charset="-128"/>
                <a:cs typeface="ＭＳ Ｐゴシック" charset="-128"/>
              </a:rPr>
              <a:t>National Economy (Hungary), Hungarian Association of Hotels and Restaurants (Hungary), </a:t>
            </a:r>
            <a:r>
              <a:rPr lang="en-GB" sz="1200" i="0" kern="1200" dirty="0" smtClean="0">
                <a:solidFill>
                  <a:schemeClr val="tx1"/>
                </a:solidFill>
                <a:effectLst/>
                <a:latin typeface="+mn-lt"/>
                <a:ea typeface="ＭＳ Ｐゴシック" charset="-128"/>
                <a:cs typeface="ＭＳ Ｐゴシック" charset="-128"/>
              </a:rPr>
              <a:t>National</a:t>
            </a:r>
            <a:r>
              <a:rPr lang="en-GB" sz="1200" kern="1200" dirty="0" smtClean="0">
                <a:solidFill>
                  <a:schemeClr val="tx1"/>
                </a:solidFill>
                <a:effectLst/>
                <a:latin typeface="+mn-lt"/>
                <a:ea typeface="ＭＳ Ｐゴシック" charset="-128"/>
                <a:cs typeface="ＭＳ Ｐゴシック" charset="-128"/>
              </a:rPr>
              <a:t> Federation of Rural and </a:t>
            </a:r>
            <a:r>
              <a:rPr lang="en-GB" sz="1200" kern="1200" dirty="0" err="1" smtClean="0">
                <a:solidFill>
                  <a:schemeClr val="tx1"/>
                </a:solidFill>
                <a:effectLst/>
                <a:latin typeface="+mn-lt"/>
                <a:ea typeface="ＭＳ Ｐゴシック" charset="-128"/>
                <a:cs typeface="ＭＳ Ｐゴシック" charset="-128"/>
              </a:rPr>
              <a:t>Agrotourism</a:t>
            </a:r>
            <a:r>
              <a:rPr lang="en-GB" sz="1200" kern="1200" dirty="0" smtClean="0">
                <a:solidFill>
                  <a:schemeClr val="tx1"/>
                </a:solidFill>
                <a:effectLst/>
                <a:latin typeface="+mn-lt"/>
                <a:ea typeface="ＭＳ Ｐゴシック" charset="-128"/>
                <a:cs typeface="ＭＳ Ｐゴシック" charset="-128"/>
              </a:rPr>
              <a:t> (Hungary)</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a:t>
            </a:r>
            <a:endParaRPr lang="hu-HU" sz="1200" kern="1200" dirty="0" smtClean="0">
              <a:solidFill>
                <a:schemeClr val="tx1"/>
              </a:solidFill>
              <a:effectLst/>
              <a:latin typeface="+mn-lt"/>
              <a:ea typeface="ＭＳ Ｐゴシック" charset="-128"/>
              <a:cs typeface="ＭＳ Ｐゴシック" charset="-128"/>
            </a:endParaRPr>
          </a:p>
          <a:p>
            <a:endParaRPr lang="hu-HU"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Dia számának helye 3"/>
          <p:cNvSpPr>
            <a:spLocks noGrp="1"/>
          </p:cNvSpPr>
          <p:nvPr>
            <p:ph type="sldNum" sz="quarter" idx="10"/>
          </p:nvPr>
        </p:nvSpPr>
        <p:spPr/>
        <p:txBody>
          <a:bodyPr/>
          <a:lstStyle/>
          <a:p>
            <a:fld id="{C5FFFAB4-951B-4DBD-B506-4DB7C65332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charset="-128"/>
                <a:cs typeface="ＭＳ Ｐゴシック" charset="-128"/>
              </a:rPr>
              <a:t> </a:t>
            </a:r>
            <a:endParaRPr lang="hu-HU" sz="1200" kern="1200" dirty="0" smtClean="0">
              <a:solidFill>
                <a:schemeClr val="tx1"/>
              </a:solidFill>
              <a:effectLst/>
              <a:latin typeface="+mn-lt"/>
              <a:ea typeface="ＭＳ Ｐゴシック" charset="-128"/>
              <a:cs typeface="ＭＳ Ｐゴシック" charset="-128"/>
            </a:endParaRPr>
          </a:p>
          <a:p>
            <a:pPr marL="171450" indent="-171450">
              <a:buFontTx/>
              <a:buChar char="-"/>
            </a:pPr>
            <a:r>
              <a:rPr lang="hu-HU" sz="1200" kern="1200" dirty="0" err="1" smtClean="0">
                <a:solidFill>
                  <a:schemeClr val="tx1"/>
                </a:solidFill>
                <a:effectLst/>
                <a:latin typeface="+mn-lt"/>
                <a:ea typeface="ＭＳ Ｐゴシック" charset="-128"/>
                <a:cs typeface="ＭＳ Ｐゴシック" charset="-128"/>
              </a:rPr>
              <a:t>It</a:t>
            </a:r>
            <a:r>
              <a:rPr lang="hu-HU" sz="1200" kern="1200" dirty="0" smtClean="0">
                <a:solidFill>
                  <a:schemeClr val="tx1"/>
                </a:solidFill>
                <a:effectLst/>
                <a:latin typeface="+mn-lt"/>
                <a:ea typeface="ＭＳ Ｐゴシック" charset="-128"/>
                <a:cs typeface="ＭＳ Ｐゴシック" charset="-128"/>
              </a:rPr>
              <a:t> is </a:t>
            </a:r>
            <a:r>
              <a:rPr lang="hu-HU" sz="1200" kern="1200" dirty="0" err="1" smtClean="0">
                <a:solidFill>
                  <a:schemeClr val="tx1"/>
                </a:solidFill>
                <a:effectLst/>
                <a:latin typeface="+mn-lt"/>
                <a:ea typeface="ＭＳ Ｐゴシック" charset="-128"/>
                <a:cs typeface="ＭＳ Ｐゴシック" charset="-128"/>
              </a:rPr>
              <a:t>important</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to</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make</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subgroups</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to</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differentiate</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within</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one</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target</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group</a:t>
            </a:r>
            <a:r>
              <a:rPr lang="hu-HU" sz="1200" kern="1200" baseline="0" dirty="0" smtClean="0">
                <a:solidFill>
                  <a:schemeClr val="tx1"/>
                </a:solidFill>
                <a:effectLst/>
                <a:latin typeface="+mn-lt"/>
                <a:ea typeface="ＭＳ Ｐゴシック" charset="-128"/>
                <a:cs typeface="ＭＳ Ｐゴシック" charset="-128"/>
              </a:rPr>
              <a:t>.</a:t>
            </a:r>
          </a:p>
          <a:p>
            <a:pPr marL="171450" indent="-171450">
              <a:buFontTx/>
              <a:buChar char="-"/>
            </a:pPr>
            <a:r>
              <a:rPr lang="hu-HU" sz="1200" kern="1200" baseline="0" dirty="0" err="1" smtClean="0">
                <a:solidFill>
                  <a:schemeClr val="tx1"/>
                </a:solidFill>
                <a:effectLst/>
                <a:latin typeface="+mn-lt"/>
                <a:ea typeface="ＭＳ Ｐゴシック" charset="-128"/>
                <a:cs typeface="ＭＳ Ｐゴシック" charset="-128"/>
              </a:rPr>
              <a:t>Involvement</a:t>
            </a:r>
            <a:r>
              <a:rPr lang="hu-HU" sz="1200" kern="1200" baseline="0" dirty="0" smtClean="0">
                <a:solidFill>
                  <a:schemeClr val="tx1"/>
                </a:solidFill>
                <a:effectLst/>
                <a:latin typeface="+mn-lt"/>
                <a:ea typeface="ＭＳ Ｐゴシック" charset="-128"/>
                <a:cs typeface="ＭＳ Ｐゴシック" charset="-128"/>
              </a:rPr>
              <a:t> of </a:t>
            </a:r>
            <a:r>
              <a:rPr lang="hu-HU" sz="1200" kern="1200" baseline="0" dirty="0" err="1" smtClean="0">
                <a:solidFill>
                  <a:schemeClr val="tx1"/>
                </a:solidFill>
                <a:effectLst/>
                <a:latin typeface="+mn-lt"/>
                <a:ea typeface="ＭＳ Ｐゴシック" charset="-128"/>
                <a:cs typeface="ＭＳ Ｐゴシック" charset="-128"/>
              </a:rPr>
              <a:t>civic</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organizations</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representing</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the</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chosen</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target</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groups</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advises</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in</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the</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planning</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phase</a:t>
            </a:r>
            <a:r>
              <a:rPr lang="hu-HU" sz="1200" kern="1200" baseline="0" dirty="0" smtClean="0">
                <a:solidFill>
                  <a:schemeClr val="tx1"/>
                </a:solidFill>
                <a:effectLst/>
                <a:latin typeface="+mn-lt"/>
                <a:ea typeface="ＭＳ Ｐゴシック" charset="-128"/>
                <a:cs typeface="ＭＳ Ｐゴシック" charset="-128"/>
              </a:rPr>
              <a:t>, testing </a:t>
            </a:r>
            <a:r>
              <a:rPr lang="hu-HU" sz="1200" kern="1200" baseline="0" dirty="0" err="1" smtClean="0">
                <a:solidFill>
                  <a:schemeClr val="tx1"/>
                </a:solidFill>
                <a:effectLst/>
                <a:latin typeface="+mn-lt"/>
                <a:ea typeface="ＭＳ Ｐゴシック" charset="-128"/>
                <a:cs typeface="ＭＳ Ｐゴシック" charset="-128"/>
              </a:rPr>
              <a:t>at</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the</a:t>
            </a:r>
            <a:r>
              <a:rPr lang="hu-HU" sz="1200" kern="1200" baseline="0" dirty="0" smtClean="0">
                <a:solidFill>
                  <a:schemeClr val="tx1"/>
                </a:solidFill>
                <a:effectLst/>
                <a:latin typeface="+mn-lt"/>
                <a:ea typeface="ＭＳ Ｐゴシック" charset="-128"/>
                <a:cs typeface="ＭＳ Ｐゴシック" charset="-128"/>
              </a:rPr>
              <a:t> end of </a:t>
            </a:r>
            <a:r>
              <a:rPr lang="hu-HU" sz="1200" kern="1200" baseline="0" dirty="0" err="1" smtClean="0">
                <a:solidFill>
                  <a:schemeClr val="tx1"/>
                </a:solidFill>
                <a:effectLst/>
                <a:latin typeface="+mn-lt"/>
                <a:ea typeface="ＭＳ Ｐゴシック" charset="-128"/>
                <a:cs typeface="ＭＳ Ｐゴシック" charset="-128"/>
              </a:rPr>
              <a:t>the</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development</a:t>
            </a:r>
            <a:r>
              <a:rPr lang="hu-HU" sz="1200" kern="1200" baseline="0" dirty="0" smtClean="0">
                <a:solidFill>
                  <a:schemeClr val="tx1"/>
                </a:solidFill>
                <a:effectLst/>
                <a:latin typeface="+mn-lt"/>
                <a:ea typeface="ＭＳ Ｐゴシック" charset="-128"/>
                <a:cs typeface="ＭＳ Ｐゴシック" charset="-128"/>
              </a:rPr>
              <a:t> </a:t>
            </a:r>
            <a:r>
              <a:rPr lang="hu-HU" sz="1200" kern="1200" baseline="0" dirty="0" err="1" smtClean="0">
                <a:solidFill>
                  <a:schemeClr val="tx1"/>
                </a:solidFill>
                <a:effectLst/>
                <a:latin typeface="+mn-lt"/>
                <a:ea typeface="ＭＳ Ｐゴシック" charset="-128"/>
                <a:cs typeface="ＭＳ Ｐゴシック" charset="-128"/>
              </a:rPr>
              <a:t>phase</a:t>
            </a:r>
            <a:r>
              <a:rPr lang="hu-HU" sz="1200" kern="1200" baseline="0" dirty="0" smtClean="0">
                <a:solidFill>
                  <a:schemeClr val="tx1"/>
                </a:solidFill>
                <a:effectLst/>
                <a:latin typeface="+mn-lt"/>
                <a:ea typeface="ＭＳ Ｐゴシック" charset="-128"/>
                <a:cs typeface="ＭＳ Ｐゴシック" charset="-128"/>
              </a:rPr>
              <a:t>)</a:t>
            </a:r>
          </a:p>
          <a:p>
            <a:endParaRPr lang="hu-HU"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Dia számának helye 3"/>
          <p:cNvSpPr>
            <a:spLocks noGrp="1"/>
          </p:cNvSpPr>
          <p:nvPr>
            <p:ph type="sldNum" sz="quarter" idx="10"/>
          </p:nvPr>
        </p:nvSpPr>
        <p:spPr/>
        <p:txBody>
          <a:bodyPr/>
          <a:lstStyle/>
          <a:p>
            <a:fld id="{C5FFFAB4-951B-4DBD-B506-4DB7C65332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charset="-128"/>
                <a:cs typeface="ＭＳ Ｐゴシック" charset="-128"/>
              </a:rPr>
              <a:t>- to bring the public and the private stakeholders together to join in a common work, all sides contributing with their own experiences and competences;</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network, to provide opportunities for all stakeholders not only to share ideas at national and transnational level by organizing meetings and workshops, but also to develop together transnational cooperation processes, to share good practices transnational, to examine the social tourism supply and demand transnational, to make all stakeholders get connected, to identify the exact target (sub)groups’ constraints, the exchange periods, mechanisms, incentives to ensure participation, etc. The workshops should provide opportunity to get down to very practical questions, to simulate the needs and interests of all sides, developing a business model;</a:t>
            </a:r>
            <a:endParaRPr lang="hu-HU"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128"/>
                <a:cs typeface="ＭＳ Ｐゴシック" charset="-128"/>
              </a:rPr>
              <a:t>- to explore the connection possibilities to the Calypso web platform, an information sharing tool, that is a key to sustainability;</a:t>
            </a:r>
            <a:endParaRPr lang="hu-HU" sz="1200" kern="1200" dirty="0" smtClean="0">
              <a:solidFill>
                <a:schemeClr val="tx1"/>
              </a:solidFill>
              <a:effectLst/>
              <a:latin typeface="+mn-lt"/>
              <a:ea typeface="ＭＳ Ｐゴシック" charset="-128"/>
              <a:cs typeface="ＭＳ Ｐゴシック" charset="-128"/>
            </a:endParaRPr>
          </a:p>
          <a:p>
            <a:endParaRPr lang="hu-HU"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Dia számának helye 3"/>
          <p:cNvSpPr>
            <a:spLocks noGrp="1"/>
          </p:cNvSpPr>
          <p:nvPr>
            <p:ph type="sldNum" sz="quarter" idx="10"/>
          </p:nvPr>
        </p:nvSpPr>
        <p:spPr/>
        <p:txBody>
          <a:bodyPr/>
          <a:lstStyle/>
          <a:p>
            <a:fld id="{C5FFFAB4-951B-4DBD-B506-4DB7C65332B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charset="-128"/>
                <a:cs typeface="ＭＳ Ｐゴシック" charset="-128"/>
              </a:rPr>
              <a:t>- to explore the connection possibilities to the Calypso web platform, an information sharing tool, that is a key to sustainability;</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improve the knowledge base by the preparation of discussion/argument papers, feasibility study, </a:t>
            </a:r>
            <a:r>
              <a:rPr lang="en-GB" sz="1200" kern="1200" dirty="0" err="1" smtClean="0">
                <a:solidFill>
                  <a:schemeClr val="tx1"/>
                </a:solidFill>
                <a:effectLst/>
                <a:latin typeface="+mn-lt"/>
                <a:ea typeface="ＭＳ Ｐゴシック" charset="-128"/>
                <a:cs typeface="ＭＳ Ｐゴシック" charset="-128"/>
              </a:rPr>
              <a:t>LogFrame</a:t>
            </a:r>
            <a:r>
              <a:rPr lang="en-GB" sz="1200" kern="1200" dirty="0" smtClean="0">
                <a:solidFill>
                  <a:schemeClr val="tx1"/>
                </a:solidFill>
                <a:effectLst/>
                <a:latin typeface="+mn-lt"/>
                <a:ea typeface="ＭＳ Ｐゴシック" charset="-128"/>
                <a:cs typeface="ＭＳ Ｐゴシック" charset="-128"/>
              </a:rPr>
              <a:t> analysis;</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present a viable social tourism model that in the years to come allows the exchange of seniors and families between Hungary and Poland.</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a:t>
            </a:r>
            <a:endParaRPr lang="hu-HU" sz="1200" kern="1200" dirty="0" smtClean="0">
              <a:solidFill>
                <a:schemeClr val="tx1"/>
              </a:solidFill>
              <a:effectLst/>
              <a:latin typeface="+mn-lt"/>
              <a:ea typeface="ＭＳ Ｐゴシック" charset="-128"/>
              <a:cs typeface="ＭＳ Ｐゴシック" charset="-128"/>
            </a:endParaRPr>
          </a:p>
          <a:p>
            <a:endParaRPr lang="hu-HU"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Dia számának helye 3"/>
          <p:cNvSpPr>
            <a:spLocks noGrp="1"/>
          </p:cNvSpPr>
          <p:nvPr>
            <p:ph type="sldNum" sz="quarter" idx="10"/>
          </p:nvPr>
        </p:nvSpPr>
        <p:spPr/>
        <p:txBody>
          <a:bodyPr/>
          <a:lstStyle/>
          <a:p>
            <a:fld id="{C5FFFAB4-951B-4DBD-B506-4DB7C65332B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charset="-128"/>
                <a:cs typeface="ＭＳ Ｐゴシック" charset="-128"/>
              </a:rPr>
              <a:t>- to explore the connection possibilities to the Calypso web platform, an information sharing tool, that is a key to sustainability;</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improve the knowledge base by the preparation of discussion/argument papers, feasibility study, </a:t>
            </a:r>
            <a:r>
              <a:rPr lang="en-GB" sz="1200" kern="1200" dirty="0" err="1" smtClean="0">
                <a:solidFill>
                  <a:schemeClr val="tx1"/>
                </a:solidFill>
                <a:effectLst/>
                <a:latin typeface="+mn-lt"/>
                <a:ea typeface="ＭＳ Ｐゴシック" charset="-128"/>
                <a:cs typeface="ＭＳ Ｐゴシック" charset="-128"/>
              </a:rPr>
              <a:t>LogFrame</a:t>
            </a:r>
            <a:r>
              <a:rPr lang="en-GB" sz="1200" kern="1200" dirty="0" smtClean="0">
                <a:solidFill>
                  <a:schemeClr val="tx1"/>
                </a:solidFill>
                <a:effectLst/>
                <a:latin typeface="+mn-lt"/>
                <a:ea typeface="ＭＳ Ｐゴシック" charset="-128"/>
                <a:cs typeface="ＭＳ Ｐゴシック" charset="-128"/>
              </a:rPr>
              <a:t> analysis;</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present a viable social tourism model that in the years to come allows the exchange of seniors and families between Hungary and Poland.</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a:t>
            </a:r>
            <a:endParaRPr lang="hu-HU" sz="1200" kern="1200" dirty="0" smtClean="0">
              <a:solidFill>
                <a:schemeClr val="tx1"/>
              </a:solidFill>
              <a:effectLst/>
              <a:latin typeface="+mn-lt"/>
              <a:ea typeface="ＭＳ Ｐゴシック" charset="-128"/>
              <a:cs typeface="ＭＳ Ｐゴシック" charset="-128"/>
            </a:endParaRPr>
          </a:p>
          <a:p>
            <a:endParaRPr lang="hu-HU"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Dia számának helye 3"/>
          <p:cNvSpPr>
            <a:spLocks noGrp="1"/>
          </p:cNvSpPr>
          <p:nvPr>
            <p:ph type="sldNum" sz="quarter" idx="10"/>
          </p:nvPr>
        </p:nvSpPr>
        <p:spPr/>
        <p:txBody>
          <a:bodyPr/>
          <a:lstStyle/>
          <a:p>
            <a:fld id="{C5FFFAB4-951B-4DBD-B506-4DB7C65332B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sz="1200" kern="1200" dirty="0" smtClean="0">
                <a:solidFill>
                  <a:schemeClr val="tx1"/>
                </a:solidFill>
                <a:effectLst/>
                <a:latin typeface="+mn-lt"/>
                <a:ea typeface="ＭＳ Ｐゴシック" charset="-128"/>
                <a:cs typeface="ＭＳ Ｐゴシック" charset="-128"/>
              </a:rPr>
              <a:t>- to explore the connection possibilities to the Calypso web platform, an information sharing tool, that is a key to sustainability;</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improve the knowledge base by the preparation of discussion/argument papers, feasibility study, </a:t>
            </a:r>
            <a:r>
              <a:rPr lang="en-GB" sz="1200" kern="1200" dirty="0" err="1" smtClean="0">
                <a:solidFill>
                  <a:schemeClr val="tx1"/>
                </a:solidFill>
                <a:effectLst/>
                <a:latin typeface="+mn-lt"/>
                <a:ea typeface="ＭＳ Ｐゴシック" charset="-128"/>
                <a:cs typeface="ＭＳ Ｐゴシック" charset="-128"/>
              </a:rPr>
              <a:t>LogFrame</a:t>
            </a:r>
            <a:r>
              <a:rPr lang="en-GB" sz="1200" kern="1200" dirty="0" smtClean="0">
                <a:solidFill>
                  <a:schemeClr val="tx1"/>
                </a:solidFill>
                <a:effectLst/>
                <a:latin typeface="+mn-lt"/>
                <a:ea typeface="ＭＳ Ｐゴシック" charset="-128"/>
                <a:cs typeface="ＭＳ Ｐゴシック" charset="-128"/>
              </a:rPr>
              <a:t> analysis;</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to present a viable social tourism model that in the years to come allows the exchange of seniors and families between Hungary and Poland.</a:t>
            </a:r>
            <a:endParaRPr lang="hu-HU" sz="1200" kern="1200" dirty="0" smtClean="0">
              <a:solidFill>
                <a:schemeClr val="tx1"/>
              </a:solidFill>
              <a:effectLst/>
              <a:latin typeface="+mn-lt"/>
              <a:ea typeface="ＭＳ Ｐゴシック" charset="-128"/>
              <a:cs typeface="ＭＳ Ｐゴシック" charset="-128"/>
            </a:endParaRPr>
          </a:p>
          <a:p>
            <a:r>
              <a:rPr lang="en-GB" sz="1200" kern="1200" dirty="0" smtClean="0">
                <a:solidFill>
                  <a:schemeClr val="tx1"/>
                </a:solidFill>
                <a:effectLst/>
                <a:latin typeface="+mn-lt"/>
                <a:ea typeface="ＭＳ Ｐゴシック" charset="-128"/>
                <a:cs typeface="ＭＳ Ｐゴシック" charset="-128"/>
              </a:rPr>
              <a:t> </a:t>
            </a:r>
            <a:endParaRPr lang="hu-HU" sz="1200" kern="1200" dirty="0" smtClean="0">
              <a:solidFill>
                <a:schemeClr val="tx1"/>
              </a:solidFill>
              <a:effectLst/>
              <a:latin typeface="+mn-lt"/>
              <a:ea typeface="ＭＳ Ｐゴシック" charset="-128"/>
              <a:cs typeface="ＭＳ Ｐゴシック" charset="-128"/>
            </a:endParaRPr>
          </a:p>
          <a:p>
            <a:endParaRPr lang="hu-HU"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Dia számának helye 3"/>
          <p:cNvSpPr>
            <a:spLocks noGrp="1"/>
          </p:cNvSpPr>
          <p:nvPr>
            <p:ph type="sldNum" sz="quarter" idx="10"/>
          </p:nvPr>
        </p:nvSpPr>
        <p:spPr/>
        <p:txBody>
          <a:bodyPr/>
          <a:lstStyle/>
          <a:p>
            <a:fld id="{C5FFFAB4-951B-4DBD-B506-4DB7C65332B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5FFFAB4-951B-4DBD-B506-4DB7C65332BA}" type="slidenum">
              <a:rPr lang="en-US" smtClean="0"/>
              <a:pPr/>
              <a:t>9</a:t>
            </a:fld>
            <a:endParaRPr lang="en-US"/>
          </a:p>
        </p:txBody>
      </p:sp>
    </p:spTree>
    <p:extLst>
      <p:ext uri="{BB962C8B-B14F-4D97-AF65-F5344CB8AC3E}">
        <p14:creationId xmlns:p14="http://schemas.microsoft.com/office/powerpoint/2010/main" val="405957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4925" y="2604073"/>
            <a:ext cx="7841075" cy="1450976"/>
          </a:xfrm>
        </p:spPr>
        <p:txBody>
          <a:bodyPr lIns="0" tIns="0" bIns="0" anchor="b"/>
          <a:lstStyle>
            <a:lvl1pPr algn="l">
              <a:defRPr sz="3300" b="1" i="0" baseline="0">
                <a:solidFill>
                  <a:schemeClr val="bg1"/>
                </a:solidFill>
                <a:latin typeface="Trajan Pro"/>
                <a:cs typeface="Trajan Pro"/>
              </a:defRPr>
            </a:lvl1pPr>
          </a:lstStyle>
          <a:p>
            <a:r>
              <a:rPr lang="hu-HU" smtClean="0"/>
              <a:t>Mintacím szerkesztése</a:t>
            </a:r>
            <a:endParaRPr lang="en-US" dirty="0"/>
          </a:p>
        </p:txBody>
      </p:sp>
      <p:sp>
        <p:nvSpPr>
          <p:cNvPr id="3" name="Subtitle 2"/>
          <p:cNvSpPr>
            <a:spLocks noGrp="1"/>
          </p:cNvSpPr>
          <p:nvPr>
            <p:ph type="subTitle" idx="1"/>
          </p:nvPr>
        </p:nvSpPr>
        <p:spPr>
          <a:xfrm>
            <a:off x="794925" y="4120901"/>
            <a:ext cx="7850481" cy="1139824"/>
          </a:xfrm>
        </p:spPr>
        <p:txBody>
          <a:bodyPr/>
          <a:lstStyle>
            <a:lvl1pPr marL="0" indent="0" algn="l">
              <a:buNone/>
              <a:defRPr sz="2200" b="0" i="0">
                <a:solidFill>
                  <a:schemeClr val="bg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13" name="Text Placeholder 12"/>
          <p:cNvSpPr>
            <a:spLocks noGrp="1"/>
          </p:cNvSpPr>
          <p:nvPr>
            <p:ph type="body" sz="quarter" idx="13"/>
          </p:nvPr>
        </p:nvSpPr>
        <p:spPr>
          <a:xfrm>
            <a:off x="785518" y="5731933"/>
            <a:ext cx="7086600" cy="228600"/>
          </a:xfrm>
        </p:spPr>
        <p:txBody>
          <a:bodyPr/>
          <a:lstStyle>
            <a:lvl1pPr>
              <a:buFontTx/>
              <a:buNone/>
              <a:defRPr sz="1800" b="0" i="0">
                <a:solidFill>
                  <a:srgbClr val="FFFFFF"/>
                </a:solidFill>
                <a:latin typeface="Helvetica Neue Light"/>
                <a:cs typeface="Helvetica Neue Light"/>
              </a:defRPr>
            </a:lvl1pPr>
            <a:lvl2pPr>
              <a:buFontTx/>
              <a:buNone/>
              <a:defRPr sz="1800" b="0" i="0">
                <a:solidFill>
                  <a:srgbClr val="FFFFFF"/>
                </a:solidFill>
                <a:latin typeface="Helvetica Neue Light"/>
                <a:cs typeface="Helvetica Neue Light"/>
              </a:defRPr>
            </a:lvl2pPr>
            <a:lvl3pPr>
              <a:buFontTx/>
              <a:buNone/>
              <a:defRPr sz="1800" b="0" i="0">
                <a:solidFill>
                  <a:srgbClr val="FFFFFF"/>
                </a:solidFill>
                <a:latin typeface="Helvetica Neue Light"/>
                <a:cs typeface="Helvetica Neue Light"/>
              </a:defRPr>
            </a:lvl3pPr>
            <a:lvl4pPr>
              <a:buFontTx/>
              <a:buNone/>
              <a:defRPr sz="1800" b="0" i="0">
                <a:solidFill>
                  <a:srgbClr val="FFFFFF"/>
                </a:solidFill>
                <a:latin typeface="Helvetica Neue Light"/>
                <a:cs typeface="Helvetica Neue Light"/>
              </a:defRPr>
            </a:lvl4pPr>
            <a:lvl5pPr>
              <a:buFontTx/>
              <a:buNone/>
              <a:defRPr sz="1800" b="0" i="0">
                <a:solidFill>
                  <a:srgbClr val="FFFFFF"/>
                </a:solidFill>
                <a:latin typeface="Helvetica Neue Light"/>
                <a:cs typeface="Helvetica Neue Light"/>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4" name="Text Placeholder 12"/>
          <p:cNvSpPr>
            <a:spLocks noGrp="1"/>
          </p:cNvSpPr>
          <p:nvPr>
            <p:ph type="body" sz="quarter" idx="14"/>
          </p:nvPr>
        </p:nvSpPr>
        <p:spPr>
          <a:xfrm>
            <a:off x="785518" y="6002867"/>
            <a:ext cx="7086600" cy="228600"/>
          </a:xfrm>
        </p:spPr>
        <p:txBody>
          <a:bodyPr/>
          <a:lstStyle>
            <a:lvl1pPr>
              <a:buFontTx/>
              <a:buNone/>
              <a:defRPr sz="1800" b="0" i="0">
                <a:solidFill>
                  <a:srgbClr val="FFFFFF"/>
                </a:solidFill>
                <a:latin typeface="Helvetica Neue Light"/>
                <a:cs typeface="Helvetica Neue Light"/>
              </a:defRPr>
            </a:lvl1pPr>
            <a:lvl2pPr>
              <a:buFontTx/>
              <a:buNone/>
              <a:defRPr sz="1800" b="0" i="0">
                <a:solidFill>
                  <a:srgbClr val="FFFFFF"/>
                </a:solidFill>
                <a:latin typeface="Helvetica Neue Light"/>
                <a:cs typeface="Helvetica Neue Light"/>
              </a:defRPr>
            </a:lvl2pPr>
            <a:lvl3pPr>
              <a:buFontTx/>
              <a:buNone/>
              <a:defRPr sz="1800" b="0" i="0">
                <a:solidFill>
                  <a:srgbClr val="FFFFFF"/>
                </a:solidFill>
                <a:latin typeface="Helvetica Neue Light"/>
                <a:cs typeface="Helvetica Neue Light"/>
              </a:defRPr>
            </a:lvl3pPr>
            <a:lvl4pPr>
              <a:buFontTx/>
              <a:buNone/>
              <a:defRPr sz="1800" b="0" i="0">
                <a:solidFill>
                  <a:srgbClr val="FFFFFF"/>
                </a:solidFill>
                <a:latin typeface="Helvetica Neue Light"/>
                <a:cs typeface="Helvetica Neue Light"/>
              </a:defRPr>
            </a:lvl4pPr>
            <a:lvl5pPr>
              <a:buFontTx/>
              <a:buNone/>
              <a:defRPr sz="1800" b="0" i="0">
                <a:solidFill>
                  <a:srgbClr val="FFFFFF"/>
                </a:solidFill>
                <a:latin typeface="Helvetica Neue Light"/>
                <a:cs typeface="Helvetica Neue Light"/>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pic>
        <p:nvPicPr>
          <p:cNvPr id="5"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457200" y="684945"/>
            <a:ext cx="8229600" cy="1143000"/>
          </a:xfrm>
        </p:spPr>
        <p:txBody>
          <a:bodyPr/>
          <a:lstStyle/>
          <a:p>
            <a:r>
              <a:rPr lang="hu-HU" smtClean="0"/>
              <a:t>Mintacím szerkesztése</a:t>
            </a:r>
            <a:endParaRPr lang="en-US"/>
          </a:p>
        </p:txBody>
      </p:sp>
      <p:sp>
        <p:nvSpPr>
          <p:cNvPr id="3" name="Vertical Text Placeholder 2"/>
          <p:cNvSpPr>
            <a:spLocks noGrp="1"/>
          </p:cNvSpPr>
          <p:nvPr>
            <p:ph type="body" orient="vert" idx="1"/>
          </p:nvPr>
        </p:nvSpPr>
        <p:spPr>
          <a:xfrm>
            <a:off x="457200" y="2010508"/>
            <a:ext cx="8229600" cy="4046416"/>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9"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pic>
        <p:nvPicPr>
          <p:cNvPr id="5"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Vertical Title 1"/>
          <p:cNvSpPr>
            <a:spLocks noGrp="1"/>
          </p:cNvSpPr>
          <p:nvPr>
            <p:ph type="title" orient="vert"/>
          </p:nvPr>
        </p:nvSpPr>
        <p:spPr>
          <a:xfrm>
            <a:off x="6629400" y="732692"/>
            <a:ext cx="2057400" cy="5393471"/>
          </a:xfrm>
        </p:spPr>
        <p:txBody>
          <a:bodyPr vert="eaVert"/>
          <a:lstStyle/>
          <a:p>
            <a:r>
              <a:rPr lang="hu-HU" smtClean="0"/>
              <a:t>Mintacím szerkesztése</a:t>
            </a:r>
            <a:endParaRPr lang="en-US"/>
          </a:p>
        </p:txBody>
      </p:sp>
      <p:sp>
        <p:nvSpPr>
          <p:cNvPr id="3" name="Vertical Text Placeholder 2"/>
          <p:cNvSpPr>
            <a:spLocks noGrp="1"/>
          </p:cNvSpPr>
          <p:nvPr>
            <p:ph type="body" orient="vert" idx="1"/>
          </p:nvPr>
        </p:nvSpPr>
        <p:spPr>
          <a:xfrm>
            <a:off x="457200" y="752231"/>
            <a:ext cx="6019800" cy="537393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9"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5"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457200" y="735601"/>
            <a:ext cx="8229600" cy="1143000"/>
          </a:xfrm>
        </p:spPr>
        <p:txBody>
          <a:bodyPr/>
          <a:lstStyle>
            <a:lvl1pPr>
              <a:defRPr sz="3700" b="1" i="0">
                <a:latin typeface="Trajan Pro"/>
                <a:cs typeface="Trajan Pro"/>
              </a:defRPr>
            </a:lvl1pPr>
          </a:lstStyle>
          <a:p>
            <a:r>
              <a:rPr lang="hu-HU" smtClean="0"/>
              <a:t>Mintacím szerkesztése</a:t>
            </a:r>
            <a:endParaRPr lang="en-US"/>
          </a:p>
        </p:txBody>
      </p:sp>
      <p:sp>
        <p:nvSpPr>
          <p:cNvPr id="3" name="Content Placeholder 2"/>
          <p:cNvSpPr>
            <a:spLocks noGrp="1"/>
          </p:cNvSpPr>
          <p:nvPr>
            <p:ph idx="1"/>
          </p:nvPr>
        </p:nvSpPr>
        <p:spPr>
          <a:xfrm>
            <a:off x="457200" y="2079037"/>
            <a:ext cx="8229600" cy="404712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0"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pic>
        <p:nvPicPr>
          <p:cNvPr id="5"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9"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pic>
        <p:nvPicPr>
          <p:cNvPr id="6"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457200" y="724023"/>
            <a:ext cx="8229600" cy="1143000"/>
          </a:xfrm>
        </p:spPr>
        <p:txBody>
          <a:bodyPr/>
          <a:lstStyle/>
          <a:p>
            <a:r>
              <a:rPr lang="hu-HU" smtClean="0"/>
              <a:t>Mintacím szerkesztése</a:t>
            </a:r>
            <a:endParaRPr lang="en-US"/>
          </a:p>
        </p:txBody>
      </p:sp>
      <p:sp>
        <p:nvSpPr>
          <p:cNvPr id="3" name="Content Placeholder 2"/>
          <p:cNvSpPr>
            <a:spLocks noGrp="1"/>
          </p:cNvSpPr>
          <p:nvPr>
            <p:ph sz="half" idx="1"/>
          </p:nvPr>
        </p:nvSpPr>
        <p:spPr>
          <a:xfrm>
            <a:off x="457200" y="2049585"/>
            <a:ext cx="4038600" cy="40757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48200" y="2049586"/>
            <a:ext cx="4038600" cy="40854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0"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pic>
        <p:nvPicPr>
          <p:cNvPr id="8"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457200" y="684936"/>
            <a:ext cx="8229600" cy="1143000"/>
          </a:xfrm>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94541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585173"/>
            <a:ext cx="4040188" cy="35694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Text Placeholder 4"/>
          <p:cNvSpPr>
            <a:spLocks noGrp="1"/>
          </p:cNvSpPr>
          <p:nvPr>
            <p:ph type="body" sz="quarter" idx="3"/>
          </p:nvPr>
        </p:nvSpPr>
        <p:spPr>
          <a:xfrm>
            <a:off x="4645025" y="194541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585173"/>
            <a:ext cx="4041775" cy="35596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5"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pic>
        <p:nvPicPr>
          <p:cNvPr id="4"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457200" y="616562"/>
            <a:ext cx="8229600" cy="1143000"/>
          </a:xfrm>
        </p:spPr>
        <p:txBody>
          <a:bodyPr/>
          <a:lstStyle/>
          <a:p>
            <a:r>
              <a:rPr lang="hu-HU" smtClean="0"/>
              <a:t>Mintacím szerkesztése</a:t>
            </a:r>
            <a:endParaRPr lang="en-US"/>
          </a:p>
        </p:txBody>
      </p:sp>
      <p:sp>
        <p:nvSpPr>
          <p:cNvPr id="8"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pic>
        <p:nvPicPr>
          <p:cNvPr id="3"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7"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pic>
        <p:nvPicPr>
          <p:cNvPr id="6"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457200" y="712655"/>
            <a:ext cx="3008313" cy="1162050"/>
          </a:xfrm>
        </p:spPr>
        <p:txBody>
          <a:bodyPr anchor="b"/>
          <a:lstStyle>
            <a:lvl1pPr algn="l">
              <a:defRPr sz="2000" b="1"/>
            </a:lvl1pPr>
          </a:lstStyle>
          <a:p>
            <a:r>
              <a:rPr lang="hu-HU" smtClean="0"/>
              <a:t>Mintacím szerkesztése</a:t>
            </a:r>
            <a:endParaRPr lang="en-US"/>
          </a:p>
        </p:txBody>
      </p:sp>
      <p:sp>
        <p:nvSpPr>
          <p:cNvPr id="3" name="Content Placeholder 2"/>
          <p:cNvSpPr>
            <a:spLocks noGrp="1"/>
          </p:cNvSpPr>
          <p:nvPr>
            <p:ph idx="1"/>
          </p:nvPr>
        </p:nvSpPr>
        <p:spPr>
          <a:xfrm>
            <a:off x="3575050" y="712656"/>
            <a:ext cx="5111750" cy="539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ext Placeholder 3"/>
          <p:cNvSpPr>
            <a:spLocks noGrp="1"/>
          </p:cNvSpPr>
          <p:nvPr>
            <p:ph type="body" sz="half" idx="2"/>
          </p:nvPr>
        </p:nvSpPr>
        <p:spPr>
          <a:xfrm>
            <a:off x="457200" y="1874706"/>
            <a:ext cx="3008313" cy="423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0"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pic>
        <p:nvPicPr>
          <p:cNvPr id="6" name="Picture 3" descr="MNUA_Logo_fekvo.pdf"/>
          <p:cNvPicPr>
            <a:picLocks noChangeAspect="1"/>
          </p:cNvPicPr>
          <p:nvPr userDrawn="1"/>
        </p:nvPicPr>
        <p:blipFill>
          <a:blip r:embed="rId2"/>
          <a:srcRect/>
          <a:stretch>
            <a:fillRect/>
          </a:stretch>
        </p:blipFill>
        <p:spPr bwMode="auto">
          <a:xfrm>
            <a:off x="-112713" y="5842000"/>
            <a:ext cx="2406651" cy="120808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Picture Placeholder 2"/>
          <p:cNvSpPr>
            <a:spLocks noGrp="1"/>
          </p:cNvSpPr>
          <p:nvPr>
            <p:ph type="pic" idx="1"/>
          </p:nvPr>
        </p:nvSpPr>
        <p:spPr>
          <a:xfrm>
            <a:off x="1792288" y="713153"/>
            <a:ext cx="5486400" cy="401442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0" name="Text Placeholder 9"/>
          <p:cNvSpPr>
            <a:spLocks noGrp="1"/>
          </p:cNvSpPr>
          <p:nvPr>
            <p:ph type="body" sz="quarter" idx="10"/>
          </p:nvPr>
        </p:nvSpPr>
        <p:spPr>
          <a:xfrm>
            <a:off x="345223" y="272586"/>
            <a:ext cx="8231187" cy="294029"/>
          </a:xfrm>
        </p:spPr>
        <p:txBody>
          <a:bodyPr/>
          <a:lstStyle>
            <a:lvl1pPr>
              <a:buNone/>
              <a:defRPr sz="1400" b="0" i="0">
                <a:latin typeface="Trajan Pro"/>
                <a:cs typeface="Trajan Pro"/>
              </a:defRPr>
            </a:lvl1pPr>
            <a:lvl2pPr>
              <a:buNone/>
              <a:defRPr sz="1400" b="0" i="0">
                <a:latin typeface="Trajan Pro"/>
                <a:cs typeface="Trajan Pro"/>
              </a:defRPr>
            </a:lvl2pPr>
            <a:lvl3pPr>
              <a:buNone/>
              <a:defRPr sz="1400" b="0" i="0">
                <a:latin typeface="Trajan Pro"/>
                <a:cs typeface="Trajan Pro"/>
              </a:defRPr>
            </a:lvl3pPr>
            <a:lvl4pPr>
              <a:buNone/>
              <a:defRPr sz="1400" b="0" i="0">
                <a:latin typeface="Trajan Pro"/>
                <a:cs typeface="Trajan Pro"/>
              </a:defRPr>
            </a:lvl4pPr>
            <a:lvl5pPr>
              <a:buNone/>
              <a:defRPr sz="1400" b="0" i="0">
                <a:latin typeface="Trajan Pro"/>
                <a:cs typeface="Trajan Pro"/>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lvl1pPr algn="ctr" defTabSz="457200" rtl="0" eaLnBrk="1" fontAlgn="base" hangingPunct="1">
        <a:spcBef>
          <a:spcPct val="0"/>
        </a:spcBef>
        <a:spcAft>
          <a:spcPct val="0"/>
        </a:spcAft>
        <a:defRPr sz="3700" b="1" kern="1200">
          <a:solidFill>
            <a:srgbClr val="404040"/>
          </a:solidFill>
          <a:latin typeface="Trajan Pro"/>
          <a:ea typeface="ＭＳ Ｐゴシック" charset="-128"/>
          <a:cs typeface="Trajan Pro"/>
        </a:defRPr>
      </a:lvl1pPr>
      <a:lvl2pPr algn="ctr" defTabSz="457200" rtl="0" eaLnBrk="1" fontAlgn="base" hangingPunct="1">
        <a:spcBef>
          <a:spcPct val="0"/>
        </a:spcBef>
        <a:spcAft>
          <a:spcPct val="0"/>
        </a:spcAft>
        <a:defRPr sz="3700" b="1">
          <a:solidFill>
            <a:srgbClr val="404040"/>
          </a:solidFill>
          <a:latin typeface="Trajan Pro" charset="-18"/>
          <a:ea typeface="ＭＳ Ｐゴシック" charset="-128"/>
          <a:cs typeface="ＭＳ Ｐゴシック" charset="-128"/>
        </a:defRPr>
      </a:lvl2pPr>
      <a:lvl3pPr algn="ctr" defTabSz="457200" rtl="0" eaLnBrk="1" fontAlgn="base" hangingPunct="1">
        <a:spcBef>
          <a:spcPct val="0"/>
        </a:spcBef>
        <a:spcAft>
          <a:spcPct val="0"/>
        </a:spcAft>
        <a:defRPr sz="3700" b="1">
          <a:solidFill>
            <a:srgbClr val="404040"/>
          </a:solidFill>
          <a:latin typeface="Trajan Pro" charset="-18"/>
          <a:ea typeface="ＭＳ Ｐゴシック" charset="-128"/>
          <a:cs typeface="ＭＳ Ｐゴシック" charset="-128"/>
        </a:defRPr>
      </a:lvl3pPr>
      <a:lvl4pPr algn="ctr" defTabSz="457200" rtl="0" eaLnBrk="1" fontAlgn="base" hangingPunct="1">
        <a:spcBef>
          <a:spcPct val="0"/>
        </a:spcBef>
        <a:spcAft>
          <a:spcPct val="0"/>
        </a:spcAft>
        <a:defRPr sz="3700" b="1">
          <a:solidFill>
            <a:srgbClr val="404040"/>
          </a:solidFill>
          <a:latin typeface="Trajan Pro" charset="-18"/>
          <a:ea typeface="ＭＳ Ｐゴシック" charset="-128"/>
          <a:cs typeface="ＭＳ Ｐゴシック" charset="-128"/>
        </a:defRPr>
      </a:lvl4pPr>
      <a:lvl5pPr algn="ctr" defTabSz="457200" rtl="0" eaLnBrk="1" fontAlgn="base" hangingPunct="1">
        <a:spcBef>
          <a:spcPct val="0"/>
        </a:spcBef>
        <a:spcAft>
          <a:spcPct val="0"/>
        </a:spcAft>
        <a:defRPr sz="3700" b="1">
          <a:solidFill>
            <a:srgbClr val="404040"/>
          </a:solidFill>
          <a:latin typeface="Trajan Pro" charset="-18"/>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Clr>
          <a:srgbClr val="FF0000"/>
        </a:buClr>
        <a:buFont typeface="Arial" charset="0"/>
        <a:buChar char="•"/>
        <a:defRPr sz="3200" kern="1200">
          <a:solidFill>
            <a:schemeClr val="tx1"/>
          </a:solidFill>
          <a:latin typeface="Helvetica Neue Light"/>
          <a:ea typeface="ＭＳ Ｐゴシック" charset="-128"/>
          <a:cs typeface="Helvetica Neue Light"/>
        </a:defRPr>
      </a:lvl1pPr>
      <a:lvl2pPr marL="742950" indent="-285750" algn="l" defTabSz="457200" rtl="0" eaLnBrk="1" fontAlgn="base" hangingPunct="1">
        <a:spcBef>
          <a:spcPct val="20000"/>
        </a:spcBef>
        <a:spcAft>
          <a:spcPct val="0"/>
        </a:spcAft>
        <a:buClr>
          <a:srgbClr val="FF0000"/>
        </a:buClr>
        <a:buFont typeface="Arial" charset="0"/>
        <a:buChar char="•"/>
        <a:defRPr sz="2800" kern="1200">
          <a:solidFill>
            <a:schemeClr val="tx1"/>
          </a:solidFill>
          <a:latin typeface="Helvetica Neue Light"/>
          <a:ea typeface="ＭＳ Ｐゴシック" charset="-128"/>
          <a:cs typeface="Helvetica Neue Light"/>
        </a:defRPr>
      </a:lvl2pPr>
      <a:lvl3pPr marL="1143000" indent="-228600" algn="l" defTabSz="457200" rtl="0" eaLnBrk="1" fontAlgn="base" hangingPunct="1">
        <a:spcBef>
          <a:spcPct val="20000"/>
        </a:spcBef>
        <a:spcAft>
          <a:spcPct val="0"/>
        </a:spcAft>
        <a:buClr>
          <a:srgbClr val="FF0000"/>
        </a:buClr>
        <a:buFont typeface="Arial" charset="0"/>
        <a:buChar char="•"/>
        <a:defRPr sz="2400" kern="1200">
          <a:solidFill>
            <a:schemeClr val="tx1"/>
          </a:solidFill>
          <a:latin typeface="Helvetica Neue Light"/>
          <a:ea typeface="ＭＳ Ｐゴシック" charset="-128"/>
          <a:cs typeface="Helvetica Neue Light"/>
        </a:defRPr>
      </a:lvl3pPr>
      <a:lvl4pPr marL="1600200" indent="-228600" algn="l" defTabSz="457200" rtl="0" eaLnBrk="1" fontAlgn="base" hangingPunct="1">
        <a:spcBef>
          <a:spcPct val="20000"/>
        </a:spcBef>
        <a:spcAft>
          <a:spcPct val="0"/>
        </a:spcAft>
        <a:buClr>
          <a:srgbClr val="FF0000"/>
        </a:buClr>
        <a:buFont typeface="Arial" charset="0"/>
        <a:buChar char="•"/>
        <a:defRPr sz="2000" kern="1200">
          <a:solidFill>
            <a:schemeClr val="tx1"/>
          </a:solidFill>
          <a:latin typeface="Helvetica Neue Light"/>
          <a:ea typeface="ＭＳ Ｐゴシック" charset="-128"/>
          <a:cs typeface="Helvetica Neue Light"/>
        </a:defRPr>
      </a:lvl4pPr>
      <a:lvl5pPr marL="2057400" indent="-228600" algn="l" defTabSz="457200" rtl="0" eaLnBrk="1" fontAlgn="base" hangingPunct="1">
        <a:spcBef>
          <a:spcPct val="20000"/>
        </a:spcBef>
        <a:spcAft>
          <a:spcPct val="0"/>
        </a:spcAft>
        <a:buClr>
          <a:srgbClr val="FF0000"/>
        </a:buClr>
        <a:buFont typeface="Arial" charset="0"/>
        <a:buChar char="•"/>
        <a:defRPr sz="2000" kern="1200">
          <a:solidFill>
            <a:schemeClr val="tx1"/>
          </a:solidFill>
          <a:latin typeface="Helvetica Neue Light"/>
          <a:ea typeface="ＭＳ Ｐゴシック"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foundation@mnua.h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9"/>
          <p:cNvSpPr>
            <a:spLocks noGrp="1"/>
          </p:cNvSpPr>
          <p:nvPr>
            <p:ph type="ctrTitle"/>
          </p:nvPr>
        </p:nvSpPr>
        <p:spPr>
          <a:xfrm>
            <a:off x="649034" y="2576068"/>
            <a:ext cx="7840662" cy="1450975"/>
          </a:xfrm>
        </p:spPr>
        <p:txBody>
          <a:bodyPr/>
          <a:lstStyle/>
          <a:p>
            <a:r>
              <a:rPr lang="hu-HU" dirty="0" smtClean="0">
                <a:latin typeface="Trajan Pro" charset="-18"/>
              </a:rPr>
              <a:t>Calypso – OFF2013</a:t>
            </a:r>
            <a:br>
              <a:rPr lang="hu-HU" dirty="0" smtClean="0">
                <a:latin typeface="Trajan Pro" charset="-18"/>
              </a:rPr>
            </a:br>
            <a:r>
              <a:rPr lang="hu-HU" dirty="0" err="1" smtClean="0">
                <a:latin typeface="Trajan Pro" charset="-18"/>
              </a:rPr>
              <a:t>Snapshot</a:t>
            </a:r>
            <a:r>
              <a:rPr lang="hu-HU" dirty="0" smtClean="0">
                <a:latin typeface="Trajan Pro" charset="-18"/>
              </a:rPr>
              <a:t> </a:t>
            </a:r>
            <a:r>
              <a:rPr lang="hu-HU" dirty="0" err="1" smtClean="0">
                <a:latin typeface="Trajan Pro" charset="-18"/>
              </a:rPr>
              <a:t>on</a:t>
            </a:r>
            <a:r>
              <a:rPr lang="hu-HU" dirty="0" smtClean="0">
                <a:latin typeface="Trajan Pro" charset="-18"/>
              </a:rPr>
              <a:t> </a:t>
            </a:r>
            <a:r>
              <a:rPr lang="hu-HU" dirty="0" err="1" smtClean="0">
                <a:latin typeface="Trajan Pro" charset="-18"/>
              </a:rPr>
              <a:t>Model</a:t>
            </a:r>
            <a:r>
              <a:rPr lang="hu-HU" dirty="0" smtClean="0">
                <a:latin typeface="Trajan Pro" charset="-18"/>
              </a:rPr>
              <a:t> </a:t>
            </a:r>
            <a:r>
              <a:rPr lang="hu-HU" dirty="0" err="1" smtClean="0">
                <a:latin typeface="Trajan Pro" charset="-18"/>
              </a:rPr>
              <a:t>Development</a:t>
            </a:r>
            <a:endParaRPr lang="en-US" dirty="0" smtClean="0">
              <a:latin typeface="Trajan Pro" charset="-18"/>
            </a:endParaRPr>
          </a:p>
        </p:txBody>
      </p:sp>
      <p:sp>
        <p:nvSpPr>
          <p:cNvPr id="15363" name="Subtitle 11"/>
          <p:cNvSpPr>
            <a:spLocks noGrp="1"/>
          </p:cNvSpPr>
          <p:nvPr>
            <p:ph type="subTitle" idx="1"/>
          </p:nvPr>
        </p:nvSpPr>
        <p:spPr>
          <a:xfrm>
            <a:off x="795338" y="5181854"/>
            <a:ext cx="5934645" cy="816609"/>
          </a:xfrm>
        </p:spPr>
        <p:txBody>
          <a:bodyPr/>
          <a:lstStyle/>
          <a:p>
            <a:r>
              <a:rPr lang="hu-HU" dirty="0" smtClean="0">
                <a:latin typeface="Helvetica Neue Light" charset="0"/>
              </a:rPr>
              <a:t>Szilvia </a:t>
            </a:r>
            <a:r>
              <a:rPr lang="hu-HU" dirty="0" err="1" smtClean="0">
                <a:latin typeface="Helvetica Neue Light" charset="0"/>
              </a:rPr>
              <a:t>Zaray</a:t>
            </a:r>
            <a:endParaRPr lang="hu-HU" dirty="0" smtClean="0">
              <a:latin typeface="Helvetica Neue Light" charset="0"/>
            </a:endParaRPr>
          </a:p>
          <a:p>
            <a:r>
              <a:rPr lang="hu-HU" dirty="0" smtClean="0">
                <a:latin typeface="Helvetica Neue Light" charset="0"/>
              </a:rPr>
              <a:t>Project Manager, HNFR</a:t>
            </a:r>
            <a:endParaRPr lang="en-US" dirty="0" smtClean="0">
              <a:latin typeface="Helvetica Neue Light" charset="0"/>
            </a:endParaRPr>
          </a:p>
        </p:txBody>
      </p:sp>
      <p:sp>
        <p:nvSpPr>
          <p:cNvPr id="15365" name="Text Placeholder 21"/>
          <p:cNvSpPr>
            <a:spLocks noGrp="1"/>
          </p:cNvSpPr>
          <p:nvPr>
            <p:ph type="body" sz="quarter" idx="14"/>
          </p:nvPr>
        </p:nvSpPr>
        <p:spPr>
          <a:xfrm>
            <a:off x="815793" y="6002338"/>
            <a:ext cx="7086600" cy="228600"/>
          </a:xfrm>
        </p:spPr>
        <p:txBody>
          <a:bodyPr/>
          <a:lstStyle/>
          <a:p>
            <a:r>
              <a:rPr lang="hu-HU" dirty="0" err="1" smtClean="0">
                <a:latin typeface="Helvetica Neue Light" charset="0"/>
              </a:rPr>
              <a:t>Hungarian-Croatian</a:t>
            </a:r>
            <a:r>
              <a:rPr lang="hu-HU" dirty="0" smtClean="0">
                <a:latin typeface="Helvetica Neue Light" charset="0"/>
              </a:rPr>
              <a:t> </a:t>
            </a:r>
            <a:r>
              <a:rPr lang="hu-HU" dirty="0" err="1" smtClean="0">
                <a:latin typeface="Helvetica Neue Light" charset="0"/>
              </a:rPr>
              <a:t>Working</a:t>
            </a:r>
            <a:r>
              <a:rPr lang="hu-HU" dirty="0" smtClean="0">
                <a:latin typeface="Helvetica Neue Light" charset="0"/>
              </a:rPr>
              <a:t> Group </a:t>
            </a:r>
            <a:r>
              <a:rPr lang="hu-HU" dirty="0" err="1" smtClean="0">
                <a:latin typeface="Helvetica Neue Light" charset="0"/>
              </a:rPr>
              <a:t>on</a:t>
            </a:r>
            <a:r>
              <a:rPr lang="hu-HU" dirty="0" smtClean="0">
                <a:latin typeface="Helvetica Neue Light" charset="0"/>
              </a:rPr>
              <a:t> </a:t>
            </a:r>
            <a:r>
              <a:rPr lang="hu-HU" dirty="0" err="1" smtClean="0">
                <a:latin typeface="Helvetica Neue Light" charset="0"/>
              </a:rPr>
              <a:t>Tourism</a:t>
            </a:r>
            <a:r>
              <a:rPr lang="hu-HU" dirty="0" smtClean="0">
                <a:latin typeface="Helvetica Neue Light" charset="0"/>
              </a:rPr>
              <a:t>, 18/06/</a:t>
            </a:r>
            <a:r>
              <a:rPr lang="en-US" dirty="0" smtClean="0">
                <a:latin typeface="Helvetica Neue Light" charset="0"/>
              </a:rPr>
              <a:t>201</a:t>
            </a:r>
            <a:r>
              <a:rPr lang="hu-HU" dirty="0" smtClean="0">
                <a:latin typeface="Helvetica Neue Light" charset="0"/>
              </a:rPr>
              <a:t>3</a:t>
            </a:r>
            <a:endParaRPr lang="en-US" dirty="0" smtClean="0">
              <a:latin typeface="Helvetica Neue Light"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2"/>
          <p:cNvSpPr>
            <a:spLocks noGrp="1"/>
          </p:cNvSpPr>
          <p:nvPr>
            <p:ph type="title"/>
          </p:nvPr>
        </p:nvSpPr>
        <p:spPr>
          <a:xfrm>
            <a:off x="457200" y="735013"/>
            <a:ext cx="8229600" cy="1143000"/>
          </a:xfrm>
        </p:spPr>
        <p:txBody>
          <a:bodyPr/>
          <a:lstStyle/>
          <a:p>
            <a:r>
              <a:rPr lang="hu-HU" dirty="0" smtClean="0"/>
              <a:t>Overall </a:t>
            </a:r>
            <a:r>
              <a:rPr lang="hu-HU" dirty="0" err="1" smtClean="0"/>
              <a:t>objectives</a:t>
            </a:r>
            <a:endParaRPr lang="hu-HU" dirty="0" smtClean="0">
              <a:latin typeface="Trajan Pro" charset="-18"/>
            </a:endParaRPr>
          </a:p>
        </p:txBody>
      </p:sp>
      <p:sp>
        <p:nvSpPr>
          <p:cNvPr id="16387" name="Content Placeholder 103"/>
          <p:cNvSpPr>
            <a:spLocks noGrp="1"/>
          </p:cNvSpPr>
          <p:nvPr>
            <p:ph idx="1"/>
          </p:nvPr>
        </p:nvSpPr>
        <p:spPr>
          <a:xfrm>
            <a:off x="457200" y="2079625"/>
            <a:ext cx="8229600" cy="4046538"/>
          </a:xfrm>
        </p:spPr>
        <p:txBody>
          <a:bodyPr/>
          <a:lstStyle/>
          <a:p>
            <a:r>
              <a:rPr lang="hu-HU" dirty="0" err="1">
                <a:solidFill>
                  <a:schemeClr val="tx1">
                    <a:lumMod val="75000"/>
                    <a:lumOff val="25000"/>
                  </a:schemeClr>
                </a:solidFill>
              </a:rPr>
              <a:t>Facilitating</a:t>
            </a:r>
            <a:r>
              <a:rPr lang="hu-HU" dirty="0">
                <a:solidFill>
                  <a:schemeClr val="tx1">
                    <a:lumMod val="75000"/>
                    <a:lumOff val="25000"/>
                  </a:schemeClr>
                </a:solidFill>
              </a:rPr>
              <a:t> </a:t>
            </a:r>
            <a:r>
              <a:rPr lang="hu-HU" dirty="0" err="1">
                <a:solidFill>
                  <a:schemeClr val="tx1">
                    <a:lumMod val="75000"/>
                    <a:lumOff val="25000"/>
                  </a:schemeClr>
                </a:solidFill>
              </a:rPr>
              <a:t>low-season</a:t>
            </a:r>
            <a:r>
              <a:rPr lang="hu-HU" dirty="0">
                <a:solidFill>
                  <a:schemeClr val="tx1">
                    <a:lumMod val="75000"/>
                    <a:lumOff val="25000"/>
                  </a:schemeClr>
                </a:solidFill>
              </a:rPr>
              <a:t> </a:t>
            </a:r>
            <a:r>
              <a:rPr lang="hu-HU" dirty="0" err="1">
                <a:solidFill>
                  <a:schemeClr val="tx1">
                    <a:lumMod val="75000"/>
                    <a:lumOff val="25000"/>
                  </a:schemeClr>
                </a:solidFill>
              </a:rPr>
              <a:t>transnational</a:t>
            </a:r>
            <a:r>
              <a:rPr lang="hu-HU" dirty="0">
                <a:solidFill>
                  <a:schemeClr val="tx1">
                    <a:lumMod val="75000"/>
                    <a:lumOff val="25000"/>
                  </a:schemeClr>
                </a:solidFill>
              </a:rPr>
              <a:t> </a:t>
            </a:r>
            <a:r>
              <a:rPr lang="hu-HU" dirty="0" err="1">
                <a:solidFill>
                  <a:schemeClr val="tx1">
                    <a:lumMod val="75000"/>
                    <a:lumOff val="25000"/>
                  </a:schemeClr>
                </a:solidFill>
              </a:rPr>
              <a:t>exchanges</a:t>
            </a:r>
            <a:r>
              <a:rPr lang="hu-HU" dirty="0">
                <a:solidFill>
                  <a:schemeClr val="tx1">
                    <a:lumMod val="75000"/>
                    <a:lumOff val="25000"/>
                  </a:schemeClr>
                </a:solidFill>
              </a:rPr>
              <a:t> </a:t>
            </a:r>
            <a:r>
              <a:rPr lang="hu-HU" dirty="0" err="1">
                <a:solidFill>
                  <a:schemeClr val="tx1">
                    <a:lumMod val="75000"/>
                    <a:lumOff val="25000"/>
                  </a:schemeClr>
                </a:solidFill>
              </a:rPr>
              <a:t>between</a:t>
            </a:r>
            <a:r>
              <a:rPr lang="hu-HU" dirty="0">
                <a:solidFill>
                  <a:schemeClr val="tx1">
                    <a:lumMod val="75000"/>
                    <a:lumOff val="25000"/>
                  </a:schemeClr>
                </a:solidFill>
              </a:rPr>
              <a:t> </a:t>
            </a:r>
            <a:r>
              <a:rPr lang="hu-HU" b="1" dirty="0">
                <a:solidFill>
                  <a:schemeClr val="tx1">
                    <a:lumMod val="75000"/>
                    <a:lumOff val="25000"/>
                  </a:schemeClr>
                </a:solidFill>
              </a:rPr>
              <a:t>Hungary</a:t>
            </a:r>
            <a:r>
              <a:rPr lang="hu-HU" dirty="0">
                <a:solidFill>
                  <a:schemeClr val="tx1">
                    <a:lumMod val="75000"/>
                    <a:lumOff val="25000"/>
                  </a:schemeClr>
                </a:solidFill>
              </a:rPr>
              <a:t> and </a:t>
            </a:r>
            <a:r>
              <a:rPr lang="hu-HU" b="1" dirty="0" err="1">
                <a:solidFill>
                  <a:schemeClr val="tx1">
                    <a:lumMod val="75000"/>
                    <a:lumOff val="25000"/>
                  </a:schemeClr>
                </a:solidFill>
              </a:rPr>
              <a:t>Poland</a:t>
            </a:r>
            <a:endParaRPr lang="hu-HU" b="1" dirty="0">
              <a:solidFill>
                <a:schemeClr val="tx1">
                  <a:lumMod val="75000"/>
                  <a:lumOff val="25000"/>
                </a:schemeClr>
              </a:solidFill>
            </a:endParaRPr>
          </a:p>
          <a:p>
            <a:r>
              <a:rPr lang="hu-HU" b="1" dirty="0" err="1" smtClean="0">
                <a:solidFill>
                  <a:schemeClr val="tx1">
                    <a:lumMod val="75000"/>
                    <a:lumOff val="25000"/>
                  </a:schemeClr>
                </a:solidFill>
              </a:rPr>
              <a:t>Social</a:t>
            </a:r>
            <a:r>
              <a:rPr lang="hu-HU" b="1" dirty="0" smtClean="0">
                <a:solidFill>
                  <a:schemeClr val="tx1">
                    <a:lumMod val="75000"/>
                    <a:lumOff val="25000"/>
                  </a:schemeClr>
                </a:solidFill>
              </a:rPr>
              <a:t>:</a:t>
            </a:r>
            <a:r>
              <a:rPr lang="hu-HU" dirty="0" smtClean="0">
                <a:solidFill>
                  <a:schemeClr val="tx1">
                    <a:lumMod val="75000"/>
                    <a:lumOff val="25000"/>
                  </a:schemeClr>
                </a:solidFill>
              </a:rPr>
              <a:t> </a:t>
            </a:r>
            <a:r>
              <a:rPr lang="hu-HU" dirty="0" err="1" smtClean="0">
                <a:solidFill>
                  <a:schemeClr val="tx1">
                    <a:lumMod val="75000"/>
                    <a:lumOff val="25000"/>
                  </a:schemeClr>
                </a:solidFill>
              </a:rPr>
              <a:t>inclusion</a:t>
            </a:r>
            <a:r>
              <a:rPr lang="hu-HU" dirty="0" smtClean="0">
                <a:solidFill>
                  <a:schemeClr val="tx1">
                    <a:lumMod val="75000"/>
                    <a:lumOff val="25000"/>
                  </a:schemeClr>
                </a:solidFill>
              </a:rPr>
              <a:t>, </a:t>
            </a:r>
            <a:r>
              <a:rPr lang="hu-HU" dirty="0" err="1" smtClean="0">
                <a:solidFill>
                  <a:schemeClr val="tx1">
                    <a:lumMod val="75000"/>
                    <a:lumOff val="25000"/>
                  </a:schemeClr>
                </a:solidFill>
              </a:rPr>
              <a:t>integration</a:t>
            </a:r>
            <a:r>
              <a:rPr lang="hu-HU" dirty="0" smtClean="0">
                <a:solidFill>
                  <a:schemeClr val="tx1">
                    <a:lumMod val="75000"/>
                    <a:lumOff val="25000"/>
                  </a:schemeClr>
                </a:solidFill>
              </a:rPr>
              <a:t>, </a:t>
            </a:r>
            <a:r>
              <a:rPr lang="hu-HU" dirty="0" err="1" smtClean="0">
                <a:solidFill>
                  <a:schemeClr val="tx1">
                    <a:lumMod val="75000"/>
                    <a:lumOff val="25000"/>
                  </a:schemeClr>
                </a:solidFill>
              </a:rPr>
              <a:t>health</a:t>
            </a:r>
            <a:r>
              <a:rPr lang="hu-HU" dirty="0" smtClean="0">
                <a:solidFill>
                  <a:schemeClr val="tx1">
                    <a:lumMod val="75000"/>
                    <a:lumOff val="25000"/>
                  </a:schemeClr>
                </a:solidFill>
              </a:rPr>
              <a:t> </a:t>
            </a:r>
            <a:r>
              <a:rPr lang="hu-HU" dirty="0" err="1" smtClean="0">
                <a:solidFill>
                  <a:schemeClr val="tx1">
                    <a:lumMod val="75000"/>
                    <a:lumOff val="25000"/>
                  </a:schemeClr>
                </a:solidFill>
              </a:rPr>
              <a:t>preservation</a:t>
            </a:r>
            <a:endParaRPr lang="hu-HU" dirty="0" smtClean="0">
              <a:solidFill>
                <a:schemeClr val="tx1">
                  <a:lumMod val="75000"/>
                  <a:lumOff val="25000"/>
                </a:schemeClr>
              </a:solidFill>
            </a:endParaRPr>
          </a:p>
          <a:p>
            <a:r>
              <a:rPr lang="hu-HU" b="1" dirty="0" err="1" smtClean="0">
                <a:solidFill>
                  <a:schemeClr val="tx1">
                    <a:lumMod val="75000"/>
                    <a:lumOff val="25000"/>
                  </a:schemeClr>
                </a:solidFill>
              </a:rPr>
              <a:t>Economic</a:t>
            </a:r>
            <a:r>
              <a:rPr lang="hu-HU" dirty="0" smtClean="0">
                <a:solidFill>
                  <a:schemeClr val="tx1">
                    <a:lumMod val="75000"/>
                    <a:lumOff val="25000"/>
                  </a:schemeClr>
                </a:solidFill>
              </a:rPr>
              <a:t>: </a:t>
            </a:r>
            <a:r>
              <a:rPr lang="hu-HU" dirty="0" err="1" smtClean="0">
                <a:solidFill>
                  <a:schemeClr val="tx1">
                    <a:lumMod val="75000"/>
                    <a:lumOff val="25000"/>
                  </a:schemeClr>
                </a:solidFill>
              </a:rPr>
              <a:t>fighting</a:t>
            </a:r>
            <a:r>
              <a:rPr lang="hu-HU" dirty="0" smtClean="0">
                <a:solidFill>
                  <a:schemeClr val="tx1">
                    <a:lumMod val="75000"/>
                    <a:lumOff val="25000"/>
                  </a:schemeClr>
                </a:solidFill>
              </a:rPr>
              <a:t> </a:t>
            </a:r>
            <a:r>
              <a:rPr lang="hu-HU" dirty="0" err="1" smtClean="0">
                <a:solidFill>
                  <a:schemeClr val="tx1">
                    <a:lumMod val="75000"/>
                    <a:lumOff val="25000"/>
                  </a:schemeClr>
                </a:solidFill>
              </a:rPr>
              <a:t>seasonality</a:t>
            </a:r>
            <a:r>
              <a:rPr lang="hu-HU" dirty="0" smtClean="0">
                <a:solidFill>
                  <a:schemeClr val="tx1">
                    <a:lumMod val="75000"/>
                    <a:lumOff val="25000"/>
                  </a:schemeClr>
                </a:solidFill>
              </a:rPr>
              <a:t> – </a:t>
            </a:r>
            <a:r>
              <a:rPr lang="hu-HU" dirty="0" err="1" smtClean="0">
                <a:solidFill>
                  <a:schemeClr val="tx1">
                    <a:lumMod val="75000"/>
                    <a:lumOff val="25000"/>
                  </a:schemeClr>
                </a:solidFill>
              </a:rPr>
              <a:t>supporting</a:t>
            </a:r>
            <a:r>
              <a:rPr lang="hu-HU" dirty="0" smtClean="0">
                <a:solidFill>
                  <a:schemeClr val="tx1">
                    <a:lumMod val="75000"/>
                    <a:lumOff val="25000"/>
                  </a:schemeClr>
                </a:solidFill>
              </a:rPr>
              <a:t> </a:t>
            </a:r>
            <a:r>
              <a:rPr lang="hu-HU" dirty="0" err="1" smtClean="0">
                <a:solidFill>
                  <a:schemeClr val="tx1">
                    <a:lumMod val="75000"/>
                    <a:lumOff val="25000"/>
                  </a:schemeClr>
                </a:solidFill>
              </a:rPr>
              <a:t>active</a:t>
            </a:r>
            <a:r>
              <a:rPr lang="hu-HU" dirty="0" smtClean="0">
                <a:solidFill>
                  <a:schemeClr val="tx1">
                    <a:lumMod val="75000"/>
                    <a:lumOff val="25000"/>
                  </a:schemeClr>
                </a:solidFill>
              </a:rPr>
              <a:t> </a:t>
            </a:r>
            <a:r>
              <a:rPr lang="hu-HU" dirty="0" err="1" smtClean="0">
                <a:solidFill>
                  <a:schemeClr val="tx1">
                    <a:lumMod val="75000"/>
                    <a:lumOff val="25000"/>
                  </a:schemeClr>
                </a:solidFill>
              </a:rPr>
              <a:t>employment</a:t>
            </a:r>
            <a:r>
              <a:rPr lang="hu-HU" dirty="0" smtClean="0">
                <a:solidFill>
                  <a:schemeClr val="tx1">
                    <a:lumMod val="75000"/>
                    <a:lumOff val="25000"/>
                  </a:schemeClr>
                </a:solidFill>
              </a:rPr>
              <a:t> – </a:t>
            </a:r>
            <a:r>
              <a:rPr lang="hu-HU" dirty="0" err="1" smtClean="0">
                <a:solidFill>
                  <a:schemeClr val="tx1">
                    <a:lumMod val="75000"/>
                    <a:lumOff val="25000"/>
                  </a:schemeClr>
                </a:solidFill>
              </a:rPr>
              <a:t>generating</a:t>
            </a:r>
            <a:r>
              <a:rPr lang="hu-HU" dirty="0" smtClean="0">
                <a:solidFill>
                  <a:schemeClr val="tx1">
                    <a:lumMod val="75000"/>
                    <a:lumOff val="25000"/>
                  </a:schemeClr>
                </a:solidFill>
              </a:rPr>
              <a:t> </a:t>
            </a:r>
            <a:r>
              <a:rPr lang="hu-HU" dirty="0" err="1" smtClean="0">
                <a:solidFill>
                  <a:schemeClr val="tx1">
                    <a:lumMod val="75000"/>
                    <a:lumOff val="25000"/>
                  </a:schemeClr>
                </a:solidFill>
              </a:rPr>
              <a:t>economic</a:t>
            </a:r>
            <a:r>
              <a:rPr lang="hu-HU" dirty="0" smtClean="0">
                <a:solidFill>
                  <a:schemeClr val="tx1">
                    <a:lumMod val="75000"/>
                    <a:lumOff val="25000"/>
                  </a:schemeClr>
                </a:solidFill>
              </a:rPr>
              <a:t> </a:t>
            </a:r>
            <a:r>
              <a:rPr lang="hu-HU" dirty="0" err="1" smtClean="0">
                <a:solidFill>
                  <a:schemeClr val="tx1">
                    <a:lumMod val="75000"/>
                    <a:lumOff val="25000"/>
                  </a:schemeClr>
                </a:solidFill>
              </a:rPr>
              <a:t>growth</a:t>
            </a:r>
            <a:r>
              <a:rPr lang="hu-HU" dirty="0" smtClean="0">
                <a:solidFill>
                  <a:schemeClr val="tx1">
                    <a:lumMod val="75000"/>
                    <a:lumOff val="25000"/>
                  </a:schemeClr>
                </a:solidFill>
              </a:rPr>
              <a:t> and </a:t>
            </a:r>
            <a:r>
              <a:rPr lang="hu-HU" dirty="0" err="1" smtClean="0">
                <a:solidFill>
                  <a:schemeClr val="tx1">
                    <a:lumMod val="75000"/>
                    <a:lumOff val="25000"/>
                  </a:schemeClr>
                </a:solidFill>
              </a:rPr>
              <a:t>regional</a:t>
            </a:r>
            <a:r>
              <a:rPr lang="hu-HU" dirty="0" smtClean="0">
                <a:solidFill>
                  <a:schemeClr val="tx1">
                    <a:lumMod val="75000"/>
                    <a:lumOff val="25000"/>
                  </a:schemeClr>
                </a:solidFill>
              </a:rPr>
              <a:t> </a:t>
            </a:r>
            <a:r>
              <a:rPr lang="hu-HU" dirty="0" err="1" smtClean="0">
                <a:solidFill>
                  <a:schemeClr val="tx1">
                    <a:lumMod val="75000"/>
                    <a:lumOff val="25000"/>
                  </a:schemeClr>
                </a:solidFill>
              </a:rPr>
              <a:t>development</a:t>
            </a:r>
            <a:endParaRPr lang="hu-HU" dirty="0" smtClean="0">
              <a:solidFill>
                <a:schemeClr val="tx1">
                  <a:lumMod val="75000"/>
                  <a:lumOff val="25000"/>
                </a:schemeClr>
              </a:solidFill>
            </a:endParaRPr>
          </a:p>
          <a:p>
            <a:endParaRPr lang="hu-HU" sz="3600" dirty="0" smtClean="0">
              <a:solidFill>
                <a:schemeClr val="tx1">
                  <a:lumMod val="75000"/>
                  <a:lumOff val="25000"/>
                </a:schemeClr>
              </a:solidFill>
            </a:endParaRPr>
          </a:p>
          <a:p>
            <a:pPr>
              <a:buNone/>
            </a:pPr>
            <a:endParaRPr lang="hu-HU" dirty="0" smtClean="0">
              <a:solidFill>
                <a:schemeClr val="tx1">
                  <a:lumMod val="75000"/>
                  <a:lumOff val="25000"/>
                </a:schemeClr>
              </a:solidFill>
            </a:endParaRPr>
          </a:p>
          <a:p>
            <a:endParaRPr lang="hu-HU" dirty="0" smtClean="0">
              <a:solidFill>
                <a:schemeClr val="tx1">
                  <a:lumMod val="75000"/>
                  <a:lumOff val="25000"/>
                </a:schemeClr>
              </a:solidFill>
            </a:endParaRPr>
          </a:p>
          <a:p>
            <a:endParaRPr lang="hu-HU" dirty="0" smtClean="0">
              <a:latin typeface="Helvetica Neue Light" charset="0"/>
            </a:endParaRPr>
          </a:p>
        </p:txBody>
      </p:sp>
      <p:sp>
        <p:nvSpPr>
          <p:cNvPr id="16388" name="Text Placeholder 104"/>
          <p:cNvSpPr>
            <a:spLocks noGrp="1"/>
          </p:cNvSpPr>
          <p:nvPr>
            <p:ph type="body" sz="quarter" idx="10"/>
          </p:nvPr>
        </p:nvSpPr>
        <p:spPr>
          <a:xfrm>
            <a:off x="365691" y="299554"/>
            <a:ext cx="8231187" cy="293688"/>
          </a:xfrm>
        </p:spPr>
        <p:txBody>
          <a:bodyPr/>
          <a:lstStyle/>
          <a:p>
            <a:r>
              <a:rPr lang="hu-HU" dirty="0" smtClean="0">
                <a:latin typeface="Trajan Pro" charset="-18"/>
              </a:rPr>
              <a:t>OFF2013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tx1">
                    <a:lumMod val="75000"/>
                    <a:lumOff val="25000"/>
                  </a:schemeClr>
                </a:solidFill>
              </a:rPr>
              <a:t>Partners</a:t>
            </a:r>
            <a:endParaRPr lang="hu-HU" dirty="0">
              <a:solidFill>
                <a:schemeClr val="tx1">
                  <a:lumMod val="75000"/>
                  <a:lumOff val="25000"/>
                </a:schemeClr>
              </a:solidFill>
            </a:endParaRPr>
          </a:p>
        </p:txBody>
      </p:sp>
      <p:sp>
        <p:nvSpPr>
          <p:cNvPr id="3" name="Tartalom helye 2"/>
          <p:cNvSpPr>
            <a:spLocks noGrp="1"/>
          </p:cNvSpPr>
          <p:nvPr>
            <p:ph idx="1"/>
          </p:nvPr>
        </p:nvSpPr>
        <p:spPr/>
        <p:txBody>
          <a:bodyPr/>
          <a:lstStyle/>
          <a:p>
            <a:r>
              <a:rPr lang="hu-HU" dirty="0" smtClean="0">
                <a:solidFill>
                  <a:schemeClr val="tx1">
                    <a:lumMod val="75000"/>
                    <a:lumOff val="25000"/>
                  </a:schemeClr>
                </a:solidFill>
              </a:rPr>
              <a:t>HNFR (lead partner), </a:t>
            </a:r>
          </a:p>
          <a:p>
            <a:r>
              <a:rPr lang="hu-HU" dirty="0" err="1" smtClean="0">
                <a:solidFill>
                  <a:schemeClr val="tx1">
                    <a:lumMod val="75000"/>
                    <a:lumOff val="25000"/>
                  </a:schemeClr>
                </a:solidFill>
              </a:rPr>
              <a:t>Cracow</a:t>
            </a:r>
            <a:r>
              <a:rPr lang="hu-HU" dirty="0" smtClean="0">
                <a:solidFill>
                  <a:schemeClr val="tx1">
                    <a:lumMod val="75000"/>
                    <a:lumOff val="25000"/>
                  </a:schemeClr>
                </a:solidFill>
              </a:rPr>
              <a:t> University </a:t>
            </a:r>
            <a:r>
              <a:rPr lang="hu-HU" dirty="0">
                <a:solidFill>
                  <a:schemeClr val="tx1">
                    <a:lumMod val="75000"/>
                    <a:lumOff val="25000"/>
                  </a:schemeClr>
                </a:solidFill>
              </a:rPr>
              <a:t>of </a:t>
            </a:r>
            <a:r>
              <a:rPr lang="hu-HU" dirty="0" err="1">
                <a:solidFill>
                  <a:schemeClr val="tx1">
                    <a:lumMod val="75000"/>
                    <a:lumOff val="25000"/>
                  </a:schemeClr>
                </a:solidFill>
              </a:rPr>
              <a:t>Economics</a:t>
            </a:r>
            <a:r>
              <a:rPr lang="hu-HU" dirty="0">
                <a:solidFill>
                  <a:schemeClr val="tx1">
                    <a:lumMod val="75000"/>
                    <a:lumOff val="25000"/>
                  </a:schemeClr>
                </a:solidFill>
              </a:rPr>
              <a:t> </a:t>
            </a:r>
            <a:r>
              <a:rPr lang="hu-HU" dirty="0" smtClean="0">
                <a:solidFill>
                  <a:schemeClr val="tx1">
                    <a:lumMod val="75000"/>
                    <a:lumOff val="25000"/>
                  </a:schemeClr>
                </a:solidFill>
              </a:rPr>
              <a:t>(</a:t>
            </a:r>
            <a:r>
              <a:rPr lang="hu-HU" dirty="0">
                <a:solidFill>
                  <a:schemeClr val="tx1">
                    <a:lumMod val="75000"/>
                    <a:lumOff val="25000"/>
                  </a:schemeClr>
                </a:solidFill>
              </a:rPr>
              <a:t>UEK</a:t>
            </a:r>
            <a:r>
              <a:rPr lang="hu-HU" dirty="0" smtClean="0">
                <a:solidFill>
                  <a:schemeClr val="tx1">
                    <a:lumMod val="75000"/>
                    <a:lumOff val="25000"/>
                  </a:schemeClr>
                </a:solidFill>
              </a:rPr>
              <a:t>), </a:t>
            </a:r>
          </a:p>
          <a:p>
            <a:r>
              <a:rPr lang="en-GB" dirty="0" smtClean="0">
                <a:solidFill>
                  <a:schemeClr val="tx1">
                    <a:lumMod val="75000"/>
                    <a:lumOff val="25000"/>
                  </a:schemeClr>
                </a:solidFill>
                <a:cs typeface="ＭＳ Ｐゴシック" charset="-128"/>
              </a:rPr>
              <a:t>Ministry </a:t>
            </a:r>
            <a:r>
              <a:rPr lang="en-GB" dirty="0">
                <a:solidFill>
                  <a:schemeClr val="tx1">
                    <a:lumMod val="75000"/>
                    <a:lumOff val="25000"/>
                  </a:schemeClr>
                </a:solidFill>
                <a:cs typeface="ＭＳ Ｐゴシック" charset="-128"/>
              </a:rPr>
              <a:t>for</a:t>
            </a:r>
            <a:r>
              <a:rPr lang="en-GB" b="1" dirty="0">
                <a:solidFill>
                  <a:schemeClr val="tx1">
                    <a:lumMod val="75000"/>
                    <a:lumOff val="25000"/>
                  </a:schemeClr>
                </a:solidFill>
                <a:cs typeface="ＭＳ Ｐゴシック" charset="-128"/>
              </a:rPr>
              <a:t> </a:t>
            </a:r>
            <a:r>
              <a:rPr lang="en-GB" dirty="0">
                <a:solidFill>
                  <a:schemeClr val="tx1">
                    <a:lumMod val="75000"/>
                    <a:lumOff val="25000"/>
                  </a:schemeClr>
                </a:solidFill>
                <a:cs typeface="ＭＳ Ｐゴシック" charset="-128"/>
              </a:rPr>
              <a:t>National </a:t>
            </a:r>
            <a:r>
              <a:rPr lang="en-GB" dirty="0" smtClean="0">
                <a:solidFill>
                  <a:schemeClr val="tx1">
                    <a:lumMod val="75000"/>
                    <a:lumOff val="25000"/>
                  </a:schemeClr>
                </a:solidFill>
                <a:cs typeface="ＭＳ Ｐゴシック" charset="-128"/>
              </a:rPr>
              <a:t>Economy</a:t>
            </a:r>
            <a:r>
              <a:rPr lang="hu-HU" dirty="0" smtClean="0">
                <a:solidFill>
                  <a:schemeClr val="tx1">
                    <a:lumMod val="75000"/>
                    <a:lumOff val="25000"/>
                  </a:schemeClr>
                </a:solidFill>
                <a:cs typeface="ＭＳ Ｐゴシック" charset="-128"/>
              </a:rPr>
              <a:t> of Hungary</a:t>
            </a:r>
            <a:r>
              <a:rPr lang="en-GB" dirty="0" smtClean="0">
                <a:solidFill>
                  <a:schemeClr val="tx1">
                    <a:lumMod val="75000"/>
                    <a:lumOff val="25000"/>
                  </a:schemeClr>
                </a:solidFill>
                <a:cs typeface="ＭＳ Ｐゴシック" charset="-128"/>
              </a:rPr>
              <a:t>, </a:t>
            </a:r>
            <a:endParaRPr lang="hu-HU" dirty="0" smtClean="0">
              <a:solidFill>
                <a:schemeClr val="tx1">
                  <a:lumMod val="75000"/>
                  <a:lumOff val="25000"/>
                </a:schemeClr>
              </a:solidFill>
              <a:cs typeface="ＭＳ Ｐゴシック" charset="-128"/>
            </a:endParaRPr>
          </a:p>
          <a:p>
            <a:r>
              <a:rPr lang="en-GB" dirty="0" smtClean="0">
                <a:solidFill>
                  <a:schemeClr val="tx1">
                    <a:lumMod val="75000"/>
                    <a:lumOff val="25000"/>
                  </a:schemeClr>
                </a:solidFill>
                <a:cs typeface="ＭＳ Ｐゴシック" charset="-128"/>
              </a:rPr>
              <a:t>Hungarian </a:t>
            </a:r>
            <a:r>
              <a:rPr lang="en-GB" dirty="0">
                <a:solidFill>
                  <a:schemeClr val="tx1">
                    <a:lumMod val="75000"/>
                    <a:lumOff val="25000"/>
                  </a:schemeClr>
                </a:solidFill>
                <a:cs typeface="ＭＳ Ｐゴシック" charset="-128"/>
              </a:rPr>
              <a:t>Association of Hotels and </a:t>
            </a:r>
            <a:r>
              <a:rPr lang="en-GB" dirty="0" smtClean="0">
                <a:solidFill>
                  <a:schemeClr val="tx1">
                    <a:lumMod val="75000"/>
                    <a:lumOff val="25000"/>
                  </a:schemeClr>
                </a:solidFill>
                <a:cs typeface="ＭＳ Ｐゴシック" charset="-128"/>
              </a:rPr>
              <a:t>Restaurants, </a:t>
            </a:r>
            <a:endParaRPr lang="hu-HU" dirty="0" smtClean="0">
              <a:solidFill>
                <a:schemeClr val="tx1">
                  <a:lumMod val="75000"/>
                  <a:lumOff val="25000"/>
                </a:schemeClr>
              </a:solidFill>
              <a:cs typeface="ＭＳ Ｐゴシック" charset="-128"/>
            </a:endParaRPr>
          </a:p>
          <a:p>
            <a:r>
              <a:rPr lang="en-GB" dirty="0" smtClean="0">
                <a:solidFill>
                  <a:schemeClr val="tx1">
                    <a:lumMod val="75000"/>
                    <a:lumOff val="25000"/>
                  </a:schemeClr>
                </a:solidFill>
                <a:cs typeface="ＭＳ Ｐゴシック" charset="-128"/>
              </a:rPr>
              <a:t>National </a:t>
            </a:r>
            <a:r>
              <a:rPr lang="en-GB" dirty="0">
                <a:solidFill>
                  <a:schemeClr val="tx1">
                    <a:lumMod val="75000"/>
                    <a:lumOff val="25000"/>
                  </a:schemeClr>
                </a:solidFill>
                <a:cs typeface="ＭＳ Ｐゴシック" charset="-128"/>
              </a:rPr>
              <a:t>Federation of Rural and </a:t>
            </a:r>
            <a:r>
              <a:rPr lang="en-GB" dirty="0" err="1" smtClean="0">
                <a:solidFill>
                  <a:schemeClr val="tx1">
                    <a:lumMod val="75000"/>
                    <a:lumOff val="25000"/>
                  </a:schemeClr>
                </a:solidFill>
                <a:cs typeface="ＭＳ Ｐゴシック" charset="-128"/>
              </a:rPr>
              <a:t>Agrotourism</a:t>
            </a:r>
            <a:endParaRPr lang="hu-HU" dirty="0">
              <a:solidFill>
                <a:schemeClr val="tx1">
                  <a:lumMod val="75000"/>
                  <a:lumOff val="25000"/>
                </a:schemeClr>
              </a:solidFill>
              <a:cs typeface="ＭＳ Ｐゴシック" charset="-128"/>
            </a:endParaRPr>
          </a:p>
          <a:p>
            <a:pPr>
              <a:buFontTx/>
              <a:buChar char="-"/>
            </a:pPr>
            <a:endParaRPr lang="hu-HU" sz="2800" dirty="0" smtClean="0">
              <a:solidFill>
                <a:schemeClr val="tx1">
                  <a:lumMod val="75000"/>
                  <a:lumOff val="25000"/>
                </a:schemeClr>
              </a:solidFill>
            </a:endParaRPr>
          </a:p>
        </p:txBody>
      </p:sp>
      <p:sp>
        <p:nvSpPr>
          <p:cNvPr id="4" name="Szöveg helye 3"/>
          <p:cNvSpPr>
            <a:spLocks noGrp="1"/>
          </p:cNvSpPr>
          <p:nvPr>
            <p:ph type="body" sz="quarter" idx="10"/>
          </p:nvPr>
        </p:nvSpPr>
        <p:spPr>
          <a:xfrm>
            <a:off x="360213" y="407498"/>
            <a:ext cx="8231187" cy="294029"/>
          </a:xfrm>
        </p:spPr>
        <p:txBody>
          <a:bodyPr/>
          <a:lstStyle/>
          <a:p>
            <a:r>
              <a:rPr lang="hu-HU" dirty="0" smtClean="0">
                <a:latin typeface="Trajan Pro" charset="-18"/>
              </a:rPr>
              <a:t>OFF2013				         												3</a:t>
            </a:r>
          </a:p>
          <a:p>
            <a:endParaRPr lang="hu-HU" dirty="0"/>
          </a:p>
        </p:txBody>
      </p:sp>
    </p:spTree>
    <p:extLst>
      <p:ext uri="{BB962C8B-B14F-4D97-AF65-F5344CB8AC3E}">
        <p14:creationId xmlns:p14="http://schemas.microsoft.com/office/powerpoint/2010/main" val="238208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Target</a:t>
            </a:r>
            <a:r>
              <a:rPr lang="hu-HU" dirty="0" smtClean="0"/>
              <a:t> </a:t>
            </a:r>
            <a:r>
              <a:rPr lang="hu-HU" dirty="0" err="1" smtClean="0"/>
              <a:t>groups</a:t>
            </a:r>
            <a:endParaRPr lang="hu-HU" dirty="0"/>
          </a:p>
        </p:txBody>
      </p:sp>
      <p:sp>
        <p:nvSpPr>
          <p:cNvPr id="3" name="Tartalom helye 2"/>
          <p:cNvSpPr>
            <a:spLocks noGrp="1"/>
          </p:cNvSpPr>
          <p:nvPr>
            <p:ph idx="1"/>
          </p:nvPr>
        </p:nvSpPr>
        <p:spPr/>
        <p:txBody>
          <a:bodyPr/>
          <a:lstStyle/>
          <a:p>
            <a:r>
              <a:rPr lang="hu-HU" b="1" dirty="0" err="1" smtClean="0">
                <a:solidFill>
                  <a:schemeClr val="tx1">
                    <a:lumMod val="75000"/>
                    <a:lumOff val="25000"/>
                  </a:schemeClr>
                </a:solidFill>
              </a:rPr>
              <a:t>Seniors</a:t>
            </a:r>
            <a:r>
              <a:rPr lang="hu-HU" dirty="0" smtClean="0">
                <a:solidFill>
                  <a:schemeClr val="tx1">
                    <a:lumMod val="75000"/>
                    <a:lumOff val="25000"/>
                  </a:schemeClr>
                </a:solidFill>
              </a:rPr>
              <a:t>: 50+ </a:t>
            </a:r>
            <a:r>
              <a:rPr lang="hu-HU" dirty="0" err="1" smtClean="0">
                <a:solidFill>
                  <a:schemeClr val="tx1">
                    <a:lumMod val="75000"/>
                    <a:lumOff val="25000"/>
                  </a:schemeClr>
                </a:solidFill>
              </a:rPr>
              <a:t>active</a:t>
            </a:r>
            <a:r>
              <a:rPr lang="hu-HU" dirty="0" smtClean="0">
                <a:solidFill>
                  <a:schemeClr val="tx1">
                    <a:lumMod val="75000"/>
                    <a:lumOff val="25000"/>
                  </a:schemeClr>
                </a:solidFill>
              </a:rPr>
              <a:t> </a:t>
            </a:r>
            <a:r>
              <a:rPr lang="hu-HU" dirty="0" err="1" smtClean="0">
                <a:solidFill>
                  <a:schemeClr val="tx1">
                    <a:lumMod val="75000"/>
                    <a:lumOff val="25000"/>
                  </a:schemeClr>
                </a:solidFill>
              </a:rPr>
              <a:t>seniors</a:t>
            </a:r>
            <a:r>
              <a:rPr lang="hu-HU" dirty="0" smtClean="0">
                <a:solidFill>
                  <a:schemeClr val="tx1">
                    <a:lumMod val="75000"/>
                    <a:lumOff val="25000"/>
                  </a:schemeClr>
                </a:solidFill>
              </a:rPr>
              <a:t>, </a:t>
            </a:r>
          </a:p>
          <a:p>
            <a:pPr marL="0" indent="0">
              <a:buNone/>
            </a:pPr>
            <a:r>
              <a:rPr lang="hu-HU" dirty="0">
                <a:solidFill>
                  <a:schemeClr val="tx1">
                    <a:lumMod val="75000"/>
                    <a:lumOff val="25000"/>
                  </a:schemeClr>
                </a:solidFill>
              </a:rPr>
              <a:t>	</a:t>
            </a:r>
            <a:r>
              <a:rPr lang="hu-HU" dirty="0" smtClean="0">
                <a:solidFill>
                  <a:schemeClr val="tx1">
                    <a:lumMod val="75000"/>
                    <a:lumOff val="25000"/>
                  </a:schemeClr>
                </a:solidFill>
              </a:rPr>
              <a:t>			  </a:t>
            </a:r>
            <a:r>
              <a:rPr lang="hu-HU" dirty="0" err="1" smtClean="0">
                <a:solidFill>
                  <a:schemeClr val="tx1">
                    <a:lumMod val="75000"/>
                    <a:lumOff val="25000"/>
                  </a:schemeClr>
                </a:solidFill>
              </a:rPr>
              <a:t>pensioners</a:t>
            </a:r>
            <a:endParaRPr lang="hu-HU" dirty="0" smtClean="0">
              <a:solidFill>
                <a:schemeClr val="tx1">
                  <a:lumMod val="75000"/>
                  <a:lumOff val="25000"/>
                </a:schemeClr>
              </a:solidFill>
            </a:endParaRPr>
          </a:p>
          <a:p>
            <a:pPr marL="0" indent="0">
              <a:buNone/>
            </a:pPr>
            <a:endParaRPr lang="hu-HU" dirty="0">
              <a:cs typeface="ＭＳ Ｐゴシック" charset="-128"/>
            </a:endParaRPr>
          </a:p>
          <a:p>
            <a:r>
              <a:rPr lang="hu-HU" b="1" dirty="0" err="1" smtClean="0">
                <a:solidFill>
                  <a:schemeClr val="tx1">
                    <a:lumMod val="75000"/>
                    <a:lumOff val="25000"/>
                  </a:schemeClr>
                </a:solidFill>
              </a:rPr>
              <a:t>Families</a:t>
            </a:r>
            <a:r>
              <a:rPr lang="hu-HU" dirty="0" smtClean="0">
                <a:solidFill>
                  <a:schemeClr val="tx1">
                    <a:lumMod val="75000"/>
                    <a:lumOff val="25000"/>
                  </a:schemeClr>
                </a:solidFill>
              </a:rPr>
              <a:t>: 		</a:t>
            </a:r>
            <a:r>
              <a:rPr lang="hu-HU" dirty="0" err="1" smtClean="0">
                <a:solidFill>
                  <a:schemeClr val="tx1">
                    <a:lumMod val="75000"/>
                    <a:lumOff val="25000"/>
                  </a:schemeClr>
                </a:solidFill>
              </a:rPr>
              <a:t>large</a:t>
            </a:r>
            <a:r>
              <a:rPr lang="hu-HU" dirty="0" smtClean="0">
                <a:solidFill>
                  <a:schemeClr val="tx1">
                    <a:lumMod val="75000"/>
                    <a:lumOff val="25000"/>
                  </a:schemeClr>
                </a:solidFill>
              </a:rPr>
              <a:t> </a:t>
            </a:r>
            <a:r>
              <a:rPr lang="hu-HU" dirty="0" err="1" smtClean="0">
                <a:solidFill>
                  <a:schemeClr val="tx1">
                    <a:lumMod val="75000"/>
                    <a:lumOff val="25000"/>
                  </a:schemeClr>
                </a:solidFill>
              </a:rPr>
              <a:t>families</a:t>
            </a:r>
            <a:r>
              <a:rPr lang="hu-HU" dirty="0" smtClean="0">
                <a:solidFill>
                  <a:schemeClr val="tx1">
                    <a:lumMod val="75000"/>
                    <a:lumOff val="25000"/>
                  </a:schemeClr>
                </a:solidFill>
              </a:rPr>
              <a:t>, </a:t>
            </a:r>
          </a:p>
          <a:p>
            <a:pPr marL="0" indent="0">
              <a:buNone/>
            </a:pPr>
            <a:r>
              <a:rPr lang="hu-HU" dirty="0">
                <a:solidFill>
                  <a:schemeClr val="tx1">
                    <a:lumMod val="75000"/>
                    <a:lumOff val="25000"/>
                  </a:schemeClr>
                </a:solidFill>
              </a:rPr>
              <a:t>	</a:t>
            </a:r>
            <a:r>
              <a:rPr lang="hu-HU" dirty="0" smtClean="0">
                <a:solidFill>
                  <a:schemeClr val="tx1">
                    <a:lumMod val="75000"/>
                    <a:lumOff val="25000"/>
                  </a:schemeClr>
                </a:solidFill>
              </a:rPr>
              <a:t>			   		</a:t>
            </a:r>
            <a:r>
              <a:rPr lang="hu-HU" dirty="0" err="1" smtClean="0">
                <a:solidFill>
                  <a:schemeClr val="tx1">
                    <a:lumMod val="75000"/>
                    <a:lumOff val="25000"/>
                  </a:schemeClr>
                </a:solidFill>
              </a:rPr>
              <a:t>single</a:t>
            </a:r>
            <a:r>
              <a:rPr lang="hu-HU" dirty="0" smtClean="0">
                <a:solidFill>
                  <a:schemeClr val="tx1">
                    <a:lumMod val="75000"/>
                    <a:lumOff val="25000"/>
                  </a:schemeClr>
                </a:solidFill>
              </a:rPr>
              <a:t> </a:t>
            </a:r>
            <a:r>
              <a:rPr lang="hu-HU" dirty="0" err="1" smtClean="0">
                <a:solidFill>
                  <a:schemeClr val="tx1">
                    <a:lumMod val="75000"/>
                    <a:lumOff val="25000"/>
                  </a:schemeClr>
                </a:solidFill>
              </a:rPr>
              <a:t>parent</a:t>
            </a:r>
            <a:r>
              <a:rPr lang="hu-HU" dirty="0" smtClean="0">
                <a:solidFill>
                  <a:schemeClr val="tx1">
                    <a:lumMod val="75000"/>
                    <a:lumOff val="25000"/>
                  </a:schemeClr>
                </a:solidFill>
              </a:rPr>
              <a:t> </a:t>
            </a:r>
            <a:r>
              <a:rPr lang="hu-HU" dirty="0" err="1" smtClean="0">
                <a:solidFill>
                  <a:schemeClr val="tx1">
                    <a:lumMod val="75000"/>
                    <a:lumOff val="25000"/>
                  </a:schemeClr>
                </a:solidFill>
              </a:rPr>
              <a:t>families</a:t>
            </a:r>
            <a:r>
              <a:rPr lang="hu-HU" dirty="0" smtClean="0">
                <a:solidFill>
                  <a:schemeClr val="tx1">
                    <a:lumMod val="75000"/>
                    <a:lumOff val="25000"/>
                  </a:schemeClr>
                </a:solidFill>
              </a:rPr>
              <a:t>, </a:t>
            </a:r>
          </a:p>
          <a:p>
            <a:pPr marL="0" indent="0">
              <a:buNone/>
            </a:pPr>
            <a:r>
              <a:rPr lang="hu-HU" dirty="0">
                <a:solidFill>
                  <a:schemeClr val="tx1">
                    <a:lumMod val="75000"/>
                    <a:lumOff val="25000"/>
                  </a:schemeClr>
                </a:solidFill>
              </a:rPr>
              <a:t>	</a:t>
            </a:r>
            <a:r>
              <a:rPr lang="hu-HU" dirty="0" smtClean="0">
                <a:solidFill>
                  <a:schemeClr val="tx1">
                    <a:lumMod val="75000"/>
                    <a:lumOff val="25000"/>
                  </a:schemeClr>
                </a:solidFill>
              </a:rPr>
              <a:t>			   		</a:t>
            </a:r>
            <a:r>
              <a:rPr lang="hu-HU" dirty="0" err="1" smtClean="0">
                <a:solidFill>
                  <a:schemeClr val="tx1">
                    <a:lumMod val="75000"/>
                    <a:lumOff val="25000"/>
                  </a:schemeClr>
                </a:solidFill>
              </a:rPr>
              <a:t>families</a:t>
            </a:r>
            <a:r>
              <a:rPr lang="hu-HU" dirty="0" smtClean="0">
                <a:solidFill>
                  <a:schemeClr val="tx1">
                    <a:lumMod val="75000"/>
                    <a:lumOff val="25000"/>
                  </a:schemeClr>
                </a:solidFill>
              </a:rPr>
              <a:t> </a:t>
            </a:r>
            <a:r>
              <a:rPr lang="hu-HU" dirty="0" err="1" smtClean="0">
                <a:solidFill>
                  <a:schemeClr val="tx1">
                    <a:lumMod val="75000"/>
                    <a:lumOff val="25000"/>
                  </a:schemeClr>
                </a:solidFill>
              </a:rPr>
              <a:t>with</a:t>
            </a:r>
            <a:r>
              <a:rPr lang="hu-HU" dirty="0" smtClean="0">
                <a:solidFill>
                  <a:schemeClr val="tx1">
                    <a:lumMod val="75000"/>
                    <a:lumOff val="25000"/>
                  </a:schemeClr>
                </a:solidFill>
              </a:rPr>
              <a:t> </a:t>
            </a:r>
            <a:r>
              <a:rPr lang="hu-HU" dirty="0" err="1" smtClean="0">
                <a:solidFill>
                  <a:schemeClr val="tx1">
                    <a:lumMod val="75000"/>
                    <a:lumOff val="25000"/>
                  </a:schemeClr>
                </a:solidFill>
              </a:rPr>
              <a:t>small</a:t>
            </a:r>
            <a:r>
              <a:rPr lang="hu-HU" dirty="0" smtClean="0">
                <a:solidFill>
                  <a:schemeClr val="tx1">
                    <a:lumMod val="75000"/>
                    <a:lumOff val="25000"/>
                  </a:schemeClr>
                </a:solidFill>
              </a:rPr>
              <a:t> </a:t>
            </a:r>
            <a:r>
              <a:rPr lang="hu-HU" dirty="0" err="1" smtClean="0">
                <a:solidFill>
                  <a:schemeClr val="tx1">
                    <a:lumMod val="75000"/>
                    <a:lumOff val="25000"/>
                  </a:schemeClr>
                </a:solidFill>
              </a:rPr>
              <a:t>children</a:t>
            </a:r>
            <a:endParaRPr lang="hu-HU" dirty="0">
              <a:solidFill>
                <a:schemeClr val="tx1">
                  <a:lumMod val="75000"/>
                  <a:lumOff val="25000"/>
                </a:schemeClr>
              </a:solidFill>
            </a:endParaRPr>
          </a:p>
          <a:p>
            <a:pPr>
              <a:buFontTx/>
              <a:buChar char="-"/>
            </a:pPr>
            <a:endParaRPr lang="hu-HU" sz="2800" dirty="0" smtClean="0">
              <a:solidFill>
                <a:schemeClr val="tx1">
                  <a:lumMod val="75000"/>
                  <a:lumOff val="25000"/>
                </a:schemeClr>
              </a:solidFill>
            </a:endParaRPr>
          </a:p>
        </p:txBody>
      </p:sp>
      <p:sp>
        <p:nvSpPr>
          <p:cNvPr id="4" name="Szöveg helye 3"/>
          <p:cNvSpPr>
            <a:spLocks noGrp="1"/>
          </p:cNvSpPr>
          <p:nvPr>
            <p:ph type="body" sz="quarter" idx="10"/>
          </p:nvPr>
        </p:nvSpPr>
        <p:spPr>
          <a:xfrm>
            <a:off x="360213" y="407498"/>
            <a:ext cx="8231187" cy="294029"/>
          </a:xfrm>
        </p:spPr>
        <p:txBody>
          <a:bodyPr/>
          <a:lstStyle/>
          <a:p>
            <a:r>
              <a:rPr lang="hu-HU" dirty="0" smtClean="0">
                <a:latin typeface="Trajan Pro" charset="-18"/>
              </a:rPr>
              <a:t>OFF2013				         												4</a:t>
            </a:r>
          </a:p>
          <a:p>
            <a:endParaRPr lang="hu-HU" dirty="0"/>
          </a:p>
        </p:txBody>
      </p:sp>
      <p:pic>
        <p:nvPicPr>
          <p:cNvPr id="1026" name="Picture 2" descr="U:\Calypso2012\weboldal\fotók\megvásárolt\iStock_000021885196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9" y="4370913"/>
            <a:ext cx="2579289" cy="1716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Calypso2012\weboldal\fotók\megvásárolt\iStock_000018329096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369" y="2115985"/>
            <a:ext cx="2627992" cy="174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4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Tools</a:t>
            </a:r>
            <a:endParaRPr lang="hu-HU" dirty="0"/>
          </a:p>
        </p:txBody>
      </p:sp>
      <p:sp>
        <p:nvSpPr>
          <p:cNvPr id="3" name="Tartalom helye 2"/>
          <p:cNvSpPr>
            <a:spLocks noGrp="1"/>
          </p:cNvSpPr>
          <p:nvPr>
            <p:ph idx="1"/>
          </p:nvPr>
        </p:nvSpPr>
        <p:spPr/>
        <p:txBody>
          <a:bodyPr/>
          <a:lstStyle/>
          <a:p>
            <a:pPr>
              <a:buFontTx/>
              <a:buChar char="-"/>
            </a:pPr>
            <a:r>
              <a:rPr lang="hu-HU" dirty="0" err="1" smtClean="0">
                <a:solidFill>
                  <a:schemeClr val="tx1">
                    <a:lumMod val="75000"/>
                    <a:lumOff val="25000"/>
                  </a:schemeClr>
                </a:solidFill>
              </a:rPr>
              <a:t>Bringing</a:t>
            </a:r>
            <a:r>
              <a:rPr lang="hu-HU" dirty="0" smtClean="0">
                <a:solidFill>
                  <a:schemeClr val="tx1">
                    <a:lumMod val="75000"/>
                    <a:lumOff val="25000"/>
                  </a:schemeClr>
                </a:solidFill>
              </a:rPr>
              <a:t> </a:t>
            </a:r>
            <a:r>
              <a:rPr lang="hu-HU" b="1" dirty="0" err="1" smtClean="0">
                <a:solidFill>
                  <a:schemeClr val="tx1">
                    <a:lumMod val="75000"/>
                    <a:lumOff val="25000"/>
                  </a:schemeClr>
                </a:solidFill>
              </a:rPr>
              <a:t>public</a:t>
            </a:r>
            <a:r>
              <a:rPr lang="hu-HU" b="1" dirty="0" smtClean="0">
                <a:solidFill>
                  <a:schemeClr val="tx1">
                    <a:lumMod val="75000"/>
                    <a:lumOff val="25000"/>
                  </a:schemeClr>
                </a:solidFill>
              </a:rPr>
              <a:t> and </a:t>
            </a:r>
            <a:r>
              <a:rPr lang="hu-HU" b="1" dirty="0" err="1" smtClean="0">
                <a:solidFill>
                  <a:schemeClr val="tx1">
                    <a:lumMod val="75000"/>
                    <a:lumOff val="25000"/>
                  </a:schemeClr>
                </a:solidFill>
              </a:rPr>
              <a:t>private</a:t>
            </a:r>
            <a:r>
              <a:rPr lang="hu-HU" dirty="0" smtClean="0">
                <a:solidFill>
                  <a:schemeClr val="tx1">
                    <a:lumMod val="75000"/>
                    <a:lumOff val="25000"/>
                  </a:schemeClr>
                </a:solidFill>
              </a:rPr>
              <a:t> </a:t>
            </a:r>
            <a:r>
              <a:rPr lang="hu-HU" dirty="0" err="1" smtClean="0">
                <a:solidFill>
                  <a:schemeClr val="tx1">
                    <a:lumMod val="75000"/>
                    <a:lumOff val="25000"/>
                  </a:schemeClr>
                </a:solidFill>
              </a:rPr>
              <a:t>stakeholders</a:t>
            </a:r>
            <a:r>
              <a:rPr lang="hu-HU" dirty="0" smtClean="0">
                <a:solidFill>
                  <a:schemeClr val="tx1">
                    <a:lumMod val="75000"/>
                    <a:lumOff val="25000"/>
                  </a:schemeClr>
                </a:solidFill>
              </a:rPr>
              <a:t> </a:t>
            </a:r>
            <a:r>
              <a:rPr lang="hu-HU" dirty="0" err="1" smtClean="0">
                <a:solidFill>
                  <a:schemeClr val="tx1">
                    <a:lumMod val="75000"/>
                    <a:lumOff val="25000"/>
                  </a:schemeClr>
                </a:solidFill>
              </a:rPr>
              <a:t>together</a:t>
            </a:r>
            <a:r>
              <a:rPr lang="hu-HU" dirty="0" smtClean="0">
                <a:solidFill>
                  <a:schemeClr val="tx1">
                    <a:lumMod val="75000"/>
                    <a:lumOff val="25000"/>
                  </a:schemeClr>
                </a:solidFill>
              </a:rPr>
              <a:t> </a:t>
            </a:r>
            <a:r>
              <a:rPr lang="hu-HU" dirty="0" err="1" smtClean="0">
                <a:solidFill>
                  <a:schemeClr val="tx1">
                    <a:lumMod val="75000"/>
                    <a:lumOff val="25000"/>
                  </a:schemeClr>
                </a:solidFill>
              </a:rPr>
              <a:t>to</a:t>
            </a:r>
            <a:r>
              <a:rPr lang="hu-HU" dirty="0" smtClean="0">
                <a:solidFill>
                  <a:schemeClr val="tx1">
                    <a:lumMod val="75000"/>
                    <a:lumOff val="25000"/>
                  </a:schemeClr>
                </a:solidFill>
              </a:rPr>
              <a:t> </a:t>
            </a:r>
            <a:r>
              <a:rPr lang="hu-HU" dirty="0" err="1" smtClean="0">
                <a:solidFill>
                  <a:schemeClr val="tx1">
                    <a:lumMod val="75000"/>
                    <a:lumOff val="25000"/>
                  </a:schemeClr>
                </a:solidFill>
              </a:rPr>
              <a:t>join</a:t>
            </a:r>
            <a:r>
              <a:rPr lang="hu-HU" dirty="0" smtClean="0">
                <a:solidFill>
                  <a:schemeClr val="tx1">
                    <a:lumMod val="75000"/>
                    <a:lumOff val="25000"/>
                  </a:schemeClr>
                </a:solidFill>
              </a:rPr>
              <a:t> </a:t>
            </a:r>
            <a:r>
              <a:rPr lang="hu-HU" dirty="0" err="1" smtClean="0">
                <a:solidFill>
                  <a:schemeClr val="tx1">
                    <a:lumMod val="75000"/>
                    <a:lumOff val="25000"/>
                  </a:schemeClr>
                </a:solidFill>
              </a:rPr>
              <a:t>in</a:t>
            </a:r>
            <a:r>
              <a:rPr lang="hu-HU" dirty="0" smtClean="0">
                <a:solidFill>
                  <a:schemeClr val="tx1">
                    <a:lumMod val="75000"/>
                    <a:lumOff val="25000"/>
                  </a:schemeClr>
                </a:solidFill>
              </a:rPr>
              <a:t> a </a:t>
            </a:r>
            <a:r>
              <a:rPr lang="hu-HU" dirty="0" err="1" smtClean="0">
                <a:solidFill>
                  <a:schemeClr val="tx1">
                    <a:lumMod val="75000"/>
                    <a:lumOff val="25000"/>
                  </a:schemeClr>
                </a:solidFill>
              </a:rPr>
              <a:t>common</a:t>
            </a:r>
            <a:r>
              <a:rPr lang="hu-HU" dirty="0" smtClean="0">
                <a:solidFill>
                  <a:schemeClr val="tx1">
                    <a:lumMod val="75000"/>
                    <a:lumOff val="25000"/>
                  </a:schemeClr>
                </a:solidFill>
              </a:rPr>
              <a:t> project</a:t>
            </a:r>
          </a:p>
          <a:p>
            <a:pPr>
              <a:buFontTx/>
              <a:buChar char="-"/>
            </a:pPr>
            <a:r>
              <a:rPr lang="hu-HU" b="1" dirty="0" err="1" smtClean="0">
                <a:solidFill>
                  <a:schemeClr val="tx1">
                    <a:lumMod val="75000"/>
                    <a:lumOff val="25000"/>
                  </a:schemeClr>
                </a:solidFill>
              </a:rPr>
              <a:t>Networking</a:t>
            </a:r>
            <a:r>
              <a:rPr lang="hu-HU" dirty="0" smtClean="0">
                <a:solidFill>
                  <a:schemeClr val="tx1">
                    <a:lumMod val="75000"/>
                    <a:lumOff val="25000"/>
                  </a:schemeClr>
                </a:solidFill>
              </a:rPr>
              <a:t>: </a:t>
            </a:r>
            <a:r>
              <a:rPr lang="hu-HU" dirty="0" err="1" smtClean="0">
                <a:solidFill>
                  <a:schemeClr val="tx1">
                    <a:lumMod val="75000"/>
                    <a:lumOff val="25000"/>
                  </a:schemeClr>
                </a:solidFill>
              </a:rPr>
              <a:t>sharing</a:t>
            </a:r>
            <a:r>
              <a:rPr lang="hu-HU" dirty="0" smtClean="0">
                <a:solidFill>
                  <a:schemeClr val="tx1">
                    <a:lumMod val="75000"/>
                    <a:lumOff val="25000"/>
                  </a:schemeClr>
                </a:solidFill>
              </a:rPr>
              <a:t> </a:t>
            </a:r>
            <a:r>
              <a:rPr lang="hu-HU" dirty="0" err="1" smtClean="0">
                <a:solidFill>
                  <a:schemeClr val="tx1">
                    <a:lumMod val="75000"/>
                    <a:lumOff val="25000"/>
                  </a:schemeClr>
                </a:solidFill>
              </a:rPr>
              <a:t>ideas</a:t>
            </a:r>
            <a:endParaRPr lang="hu-HU" dirty="0" smtClean="0">
              <a:solidFill>
                <a:schemeClr val="tx1">
                  <a:lumMod val="75000"/>
                  <a:lumOff val="25000"/>
                </a:schemeClr>
              </a:solidFill>
            </a:endParaRPr>
          </a:p>
          <a:p>
            <a:pPr>
              <a:buFontTx/>
              <a:buChar char="-"/>
            </a:pPr>
            <a:r>
              <a:rPr lang="hu-HU" b="1" smtClean="0">
                <a:solidFill>
                  <a:schemeClr val="tx1">
                    <a:lumMod val="75000"/>
                    <a:lumOff val="25000"/>
                  </a:schemeClr>
                </a:solidFill>
              </a:rPr>
              <a:t>Research </a:t>
            </a:r>
            <a:r>
              <a:rPr lang="hu-HU" b="1" dirty="0" smtClean="0">
                <a:solidFill>
                  <a:schemeClr val="tx1">
                    <a:lumMod val="75000"/>
                    <a:lumOff val="25000"/>
                  </a:schemeClr>
                </a:solidFill>
              </a:rPr>
              <a:t>and </a:t>
            </a:r>
            <a:r>
              <a:rPr lang="hu-HU" b="1" dirty="0" err="1" smtClean="0">
                <a:solidFill>
                  <a:schemeClr val="tx1">
                    <a:lumMod val="75000"/>
                    <a:lumOff val="25000"/>
                  </a:schemeClr>
                </a:solidFill>
              </a:rPr>
              <a:t>surveys</a:t>
            </a:r>
            <a:r>
              <a:rPr lang="hu-HU" dirty="0" smtClean="0">
                <a:solidFill>
                  <a:schemeClr val="tx1">
                    <a:lumMod val="75000"/>
                    <a:lumOff val="25000"/>
                  </a:schemeClr>
                </a:solidFill>
              </a:rPr>
              <a:t>: </a:t>
            </a:r>
            <a:r>
              <a:rPr lang="hu-HU" dirty="0" err="1" smtClean="0">
                <a:solidFill>
                  <a:schemeClr val="tx1">
                    <a:lumMod val="75000"/>
                    <a:lumOff val="25000"/>
                  </a:schemeClr>
                </a:solidFill>
              </a:rPr>
              <a:t>examining</a:t>
            </a:r>
            <a:r>
              <a:rPr lang="hu-HU" dirty="0" smtClean="0">
                <a:solidFill>
                  <a:schemeClr val="tx1">
                    <a:lumMod val="75000"/>
                    <a:lumOff val="25000"/>
                  </a:schemeClr>
                </a:solidFill>
              </a:rPr>
              <a:t> </a:t>
            </a:r>
            <a:r>
              <a:rPr lang="hu-HU" dirty="0" err="1" smtClean="0">
                <a:solidFill>
                  <a:schemeClr val="tx1">
                    <a:lumMod val="75000"/>
                    <a:lumOff val="25000"/>
                  </a:schemeClr>
                </a:solidFill>
              </a:rPr>
              <a:t>the</a:t>
            </a:r>
            <a:r>
              <a:rPr lang="hu-HU" dirty="0" smtClean="0">
                <a:solidFill>
                  <a:schemeClr val="tx1">
                    <a:lumMod val="75000"/>
                    <a:lumOff val="25000"/>
                  </a:schemeClr>
                </a:solidFill>
              </a:rPr>
              <a:t> </a:t>
            </a:r>
            <a:r>
              <a:rPr lang="hu-HU" dirty="0" err="1" smtClean="0">
                <a:solidFill>
                  <a:schemeClr val="tx1">
                    <a:lumMod val="75000"/>
                    <a:lumOff val="25000"/>
                  </a:schemeClr>
                </a:solidFill>
              </a:rPr>
              <a:t>social</a:t>
            </a:r>
            <a:r>
              <a:rPr lang="hu-HU" dirty="0" smtClean="0">
                <a:solidFill>
                  <a:schemeClr val="tx1">
                    <a:lumMod val="75000"/>
                    <a:lumOff val="25000"/>
                  </a:schemeClr>
                </a:solidFill>
              </a:rPr>
              <a:t> </a:t>
            </a:r>
            <a:r>
              <a:rPr lang="hu-HU" dirty="0" err="1" smtClean="0">
                <a:solidFill>
                  <a:schemeClr val="tx1">
                    <a:lumMod val="75000"/>
                    <a:lumOff val="25000"/>
                  </a:schemeClr>
                </a:solidFill>
              </a:rPr>
              <a:t>tourism</a:t>
            </a:r>
            <a:r>
              <a:rPr lang="hu-HU" dirty="0" smtClean="0">
                <a:solidFill>
                  <a:schemeClr val="tx1">
                    <a:lumMod val="75000"/>
                    <a:lumOff val="25000"/>
                  </a:schemeClr>
                </a:solidFill>
              </a:rPr>
              <a:t> </a:t>
            </a:r>
            <a:r>
              <a:rPr lang="hu-HU" dirty="0" err="1" smtClean="0">
                <a:solidFill>
                  <a:schemeClr val="tx1">
                    <a:lumMod val="75000"/>
                    <a:lumOff val="25000"/>
                  </a:schemeClr>
                </a:solidFill>
              </a:rPr>
              <a:t>supply</a:t>
            </a:r>
            <a:r>
              <a:rPr lang="hu-HU" dirty="0" smtClean="0">
                <a:solidFill>
                  <a:schemeClr val="tx1">
                    <a:lumMod val="75000"/>
                    <a:lumOff val="25000"/>
                  </a:schemeClr>
                </a:solidFill>
              </a:rPr>
              <a:t> and </a:t>
            </a:r>
            <a:r>
              <a:rPr lang="hu-HU" dirty="0" err="1" smtClean="0">
                <a:solidFill>
                  <a:schemeClr val="tx1">
                    <a:lumMod val="75000"/>
                    <a:lumOff val="25000"/>
                  </a:schemeClr>
                </a:solidFill>
              </a:rPr>
              <a:t>demand</a:t>
            </a:r>
            <a:r>
              <a:rPr lang="hu-HU" dirty="0" smtClean="0">
                <a:solidFill>
                  <a:schemeClr val="tx1">
                    <a:lumMod val="75000"/>
                    <a:lumOff val="25000"/>
                  </a:schemeClr>
                </a:solidFill>
              </a:rPr>
              <a:t> </a:t>
            </a:r>
            <a:r>
              <a:rPr lang="hu-HU" dirty="0" err="1" smtClean="0">
                <a:solidFill>
                  <a:schemeClr val="tx1">
                    <a:lumMod val="75000"/>
                    <a:lumOff val="25000"/>
                  </a:schemeClr>
                </a:solidFill>
              </a:rPr>
              <a:t>side</a:t>
            </a:r>
            <a:endParaRPr lang="hu-HU" dirty="0">
              <a:solidFill>
                <a:schemeClr val="tx1">
                  <a:lumMod val="75000"/>
                  <a:lumOff val="25000"/>
                </a:schemeClr>
              </a:solidFill>
            </a:endParaRPr>
          </a:p>
          <a:p>
            <a:pPr>
              <a:buFontTx/>
              <a:buChar char="-"/>
            </a:pPr>
            <a:r>
              <a:rPr lang="hu-HU" b="1" dirty="0" smtClean="0">
                <a:solidFill>
                  <a:schemeClr val="tx1">
                    <a:lumMod val="75000"/>
                    <a:lumOff val="25000"/>
                  </a:schemeClr>
                </a:solidFill>
              </a:rPr>
              <a:t>Business </a:t>
            </a:r>
            <a:r>
              <a:rPr lang="hu-HU" b="1" dirty="0" err="1" smtClean="0">
                <a:solidFill>
                  <a:schemeClr val="tx1">
                    <a:lumMod val="75000"/>
                    <a:lumOff val="25000"/>
                  </a:schemeClr>
                </a:solidFill>
              </a:rPr>
              <a:t>model</a:t>
            </a:r>
            <a:r>
              <a:rPr lang="hu-HU" b="1" dirty="0" smtClean="0">
                <a:solidFill>
                  <a:schemeClr val="tx1">
                    <a:lumMod val="75000"/>
                    <a:lumOff val="25000"/>
                  </a:schemeClr>
                </a:solidFill>
              </a:rPr>
              <a:t> </a:t>
            </a:r>
            <a:r>
              <a:rPr lang="hu-HU" b="1" dirty="0" err="1" smtClean="0">
                <a:solidFill>
                  <a:schemeClr val="tx1">
                    <a:lumMod val="75000"/>
                    <a:lumOff val="25000"/>
                  </a:schemeClr>
                </a:solidFill>
              </a:rPr>
              <a:t>development</a:t>
            </a:r>
            <a:endParaRPr lang="hu-HU" b="1" dirty="0" smtClean="0">
              <a:solidFill>
                <a:schemeClr val="tx1">
                  <a:lumMod val="75000"/>
                  <a:lumOff val="25000"/>
                </a:schemeClr>
              </a:solidFill>
            </a:endParaRPr>
          </a:p>
        </p:txBody>
      </p:sp>
      <p:sp>
        <p:nvSpPr>
          <p:cNvPr id="4" name="Szöveg helye 3"/>
          <p:cNvSpPr>
            <a:spLocks noGrp="1"/>
          </p:cNvSpPr>
          <p:nvPr>
            <p:ph type="body" sz="quarter" idx="10"/>
          </p:nvPr>
        </p:nvSpPr>
        <p:spPr>
          <a:xfrm>
            <a:off x="360213" y="407498"/>
            <a:ext cx="8231187" cy="294029"/>
          </a:xfrm>
        </p:spPr>
        <p:txBody>
          <a:bodyPr/>
          <a:lstStyle/>
          <a:p>
            <a:r>
              <a:rPr lang="hu-HU" dirty="0" smtClean="0">
                <a:latin typeface="Trajan Pro" charset="-18"/>
              </a:rPr>
              <a:t>OFF2013				         												5</a:t>
            </a:r>
          </a:p>
          <a:p>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 helye 3"/>
          <p:cNvSpPr>
            <a:spLocks noGrp="1"/>
          </p:cNvSpPr>
          <p:nvPr>
            <p:ph type="body" sz="quarter" idx="10"/>
          </p:nvPr>
        </p:nvSpPr>
        <p:spPr>
          <a:xfrm>
            <a:off x="360213" y="407498"/>
            <a:ext cx="8231187" cy="294029"/>
          </a:xfrm>
        </p:spPr>
        <p:txBody>
          <a:bodyPr/>
          <a:lstStyle/>
          <a:p>
            <a:r>
              <a:rPr lang="hu-HU" dirty="0" smtClean="0">
                <a:latin typeface="Trajan Pro" charset="-18"/>
              </a:rPr>
              <a:t>OFF2013						         										</a:t>
            </a:r>
            <a:r>
              <a:rPr lang="hu-HU" dirty="0">
                <a:latin typeface="Trajan Pro" charset="-18"/>
              </a:rPr>
              <a:t>6</a:t>
            </a:r>
            <a:endParaRPr lang="hu-HU" dirty="0" smtClean="0">
              <a:latin typeface="Trajan Pro" charset="-18"/>
            </a:endParaRPr>
          </a:p>
          <a:p>
            <a:endParaRPr lang="hu-HU" dirty="0"/>
          </a:p>
        </p:txBody>
      </p:sp>
      <p:sp>
        <p:nvSpPr>
          <p:cNvPr id="9" name="Tartalom helye 8"/>
          <p:cNvSpPr>
            <a:spLocks noGrp="1"/>
          </p:cNvSpPr>
          <p:nvPr>
            <p:ph idx="1"/>
          </p:nvPr>
        </p:nvSpPr>
        <p:spPr/>
        <p:txBody>
          <a:bodyPr/>
          <a:lstStyle/>
          <a:p>
            <a:endParaRPr lang="hu-HU" dirty="0"/>
          </a:p>
        </p:txBody>
      </p:sp>
      <p:sp>
        <p:nvSpPr>
          <p:cNvPr id="11" name="Cím 1"/>
          <p:cNvSpPr>
            <a:spLocks noGrp="1"/>
          </p:cNvSpPr>
          <p:nvPr>
            <p:ph type="title"/>
          </p:nvPr>
        </p:nvSpPr>
        <p:spPr>
          <a:xfrm>
            <a:off x="468149" y="218767"/>
            <a:ext cx="8229600" cy="1143000"/>
          </a:xfrm>
        </p:spPr>
        <p:txBody>
          <a:bodyPr/>
          <a:lstStyle/>
          <a:p>
            <a:r>
              <a:rPr lang="hu-HU" sz="2800" dirty="0" err="1" smtClean="0"/>
              <a:t>Model</a:t>
            </a:r>
            <a:r>
              <a:rPr lang="hu-HU" sz="2800" dirty="0" smtClean="0"/>
              <a:t> </a:t>
            </a:r>
            <a:r>
              <a:rPr lang="hu-HU" sz="2800" dirty="0" err="1" smtClean="0"/>
              <a:t>Development</a:t>
            </a:r>
            <a:endParaRPr lang="hu-HU" sz="28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44" y="1139686"/>
            <a:ext cx="8770175" cy="506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42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3948" y="589827"/>
            <a:ext cx="8229600" cy="1143000"/>
          </a:xfrm>
        </p:spPr>
        <p:txBody>
          <a:bodyPr/>
          <a:lstStyle/>
          <a:p>
            <a:r>
              <a:rPr lang="hu-HU" dirty="0" err="1" smtClean="0"/>
              <a:t>Snapshot</a:t>
            </a:r>
            <a:endParaRPr lang="hu-HU" dirty="0"/>
          </a:p>
        </p:txBody>
      </p:sp>
      <p:sp>
        <p:nvSpPr>
          <p:cNvPr id="3" name="Tartalom helye 2"/>
          <p:cNvSpPr>
            <a:spLocks noGrp="1"/>
          </p:cNvSpPr>
          <p:nvPr>
            <p:ph idx="1"/>
          </p:nvPr>
        </p:nvSpPr>
        <p:spPr>
          <a:xfrm>
            <a:off x="483704" y="1747732"/>
            <a:ext cx="8229600" cy="4335015"/>
          </a:xfrm>
        </p:spPr>
        <p:txBody>
          <a:bodyPr/>
          <a:lstStyle/>
          <a:p>
            <a:pPr>
              <a:buBlip>
                <a:blip r:embed="rId3"/>
              </a:buBlip>
            </a:pPr>
            <a:r>
              <a:rPr lang="hu-HU" sz="2800" dirty="0" err="1" smtClean="0">
                <a:solidFill>
                  <a:schemeClr val="tx1">
                    <a:lumMod val="75000"/>
                    <a:lumOff val="25000"/>
                  </a:schemeClr>
                </a:solidFill>
              </a:rPr>
              <a:t>Contacted</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potential</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stakeholders</a:t>
            </a:r>
            <a:endParaRPr lang="hu-HU" sz="2800" dirty="0" smtClean="0">
              <a:solidFill>
                <a:schemeClr val="tx1">
                  <a:lumMod val="75000"/>
                  <a:lumOff val="25000"/>
                </a:schemeClr>
              </a:solidFill>
            </a:endParaRPr>
          </a:p>
          <a:p>
            <a:pPr>
              <a:buBlip>
                <a:blip r:embed="rId3"/>
              </a:buBlip>
            </a:pPr>
            <a:r>
              <a:rPr lang="hu-HU" sz="2800" dirty="0">
                <a:solidFill>
                  <a:schemeClr val="tx1">
                    <a:lumMod val="75000"/>
                    <a:lumOff val="25000"/>
                  </a:schemeClr>
                </a:solidFill>
              </a:rPr>
              <a:t>Project </a:t>
            </a:r>
            <a:r>
              <a:rPr lang="hu-HU" sz="2800" dirty="0" err="1" smtClean="0">
                <a:solidFill>
                  <a:schemeClr val="tx1">
                    <a:lumMod val="75000"/>
                    <a:lumOff val="25000"/>
                  </a:schemeClr>
                </a:solidFill>
              </a:rPr>
              <a:t>webpage</a:t>
            </a:r>
            <a:endParaRPr lang="hu-HU" sz="2800" dirty="0" smtClean="0">
              <a:solidFill>
                <a:schemeClr val="tx1">
                  <a:lumMod val="75000"/>
                  <a:lumOff val="25000"/>
                </a:schemeClr>
              </a:solidFill>
            </a:endParaRPr>
          </a:p>
          <a:p>
            <a:pPr>
              <a:buBlip>
                <a:blip r:embed="rId3"/>
              </a:buBlip>
            </a:pPr>
            <a:r>
              <a:rPr lang="hu-HU" sz="2800" dirty="0" err="1" smtClean="0">
                <a:solidFill>
                  <a:schemeClr val="tx1">
                    <a:lumMod val="75000"/>
                    <a:lumOff val="25000"/>
                  </a:schemeClr>
                </a:solidFill>
              </a:rPr>
              <a:t>Demand</a:t>
            </a:r>
            <a:r>
              <a:rPr lang="hu-HU" sz="2800" dirty="0" smtClean="0">
                <a:solidFill>
                  <a:schemeClr val="tx1">
                    <a:lumMod val="75000"/>
                    <a:lumOff val="25000"/>
                  </a:schemeClr>
                </a:solidFill>
              </a:rPr>
              <a:t> and </a:t>
            </a:r>
            <a:r>
              <a:rPr lang="hu-HU" sz="2800" dirty="0" err="1" smtClean="0">
                <a:solidFill>
                  <a:schemeClr val="tx1">
                    <a:lumMod val="75000"/>
                    <a:lumOff val="25000"/>
                  </a:schemeClr>
                </a:solidFill>
              </a:rPr>
              <a:t>supply</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side</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mapped</a:t>
            </a:r>
            <a:endParaRPr lang="hu-HU" sz="2800" dirty="0">
              <a:solidFill>
                <a:schemeClr val="tx1">
                  <a:lumMod val="75000"/>
                  <a:lumOff val="25000"/>
                </a:schemeClr>
              </a:solidFill>
            </a:endParaRPr>
          </a:p>
          <a:p>
            <a:pPr>
              <a:buFont typeface="Wingdings" pitchFamily="2" charset="2"/>
              <a:buChar char="v"/>
            </a:pPr>
            <a:r>
              <a:rPr lang="hu-HU" sz="2800" dirty="0" smtClean="0">
                <a:solidFill>
                  <a:schemeClr val="tx1">
                    <a:lumMod val="75000"/>
                    <a:lumOff val="25000"/>
                  </a:schemeClr>
                </a:solidFill>
              </a:rPr>
              <a:t>More </a:t>
            </a:r>
            <a:r>
              <a:rPr lang="hu-HU" sz="2800" dirty="0" err="1" smtClean="0">
                <a:solidFill>
                  <a:schemeClr val="tx1">
                    <a:lumMod val="75000"/>
                    <a:lumOff val="25000"/>
                  </a:schemeClr>
                </a:solidFill>
              </a:rPr>
              <a:t>information</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from</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the</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demand</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side</a:t>
            </a:r>
            <a:r>
              <a:rPr lang="hu-HU" sz="2800" dirty="0" smtClean="0">
                <a:solidFill>
                  <a:schemeClr val="tx1">
                    <a:lumMod val="75000"/>
                    <a:lumOff val="25000"/>
                  </a:schemeClr>
                </a:solidFill>
              </a:rPr>
              <a:t> is </a:t>
            </a:r>
            <a:r>
              <a:rPr lang="hu-HU" sz="2800" dirty="0" err="1" smtClean="0">
                <a:solidFill>
                  <a:schemeClr val="tx1">
                    <a:lumMod val="75000"/>
                    <a:lumOff val="25000"/>
                  </a:schemeClr>
                </a:solidFill>
              </a:rPr>
              <a:t>necessary</a:t>
            </a:r>
            <a:endParaRPr lang="hu-HU" sz="2800" dirty="0" smtClean="0">
              <a:solidFill>
                <a:schemeClr val="tx1">
                  <a:lumMod val="75000"/>
                  <a:lumOff val="25000"/>
                </a:schemeClr>
              </a:solidFill>
            </a:endParaRPr>
          </a:p>
          <a:p>
            <a:pPr>
              <a:buBlip>
                <a:blip r:embed="rId3"/>
              </a:buBlip>
            </a:pPr>
            <a:r>
              <a:rPr lang="hu-HU" sz="2800" dirty="0" smtClean="0">
                <a:solidFill>
                  <a:schemeClr val="tx1">
                    <a:lumMod val="75000"/>
                    <a:lumOff val="25000"/>
                  </a:schemeClr>
                </a:solidFill>
              </a:rPr>
              <a:t>SWOT </a:t>
            </a:r>
            <a:r>
              <a:rPr lang="hu-HU" sz="2800" dirty="0" err="1" smtClean="0">
                <a:solidFill>
                  <a:schemeClr val="tx1">
                    <a:lumMod val="75000"/>
                    <a:lumOff val="25000"/>
                  </a:schemeClr>
                </a:solidFill>
              </a:rPr>
              <a:t>analysis</a:t>
            </a:r>
            <a:r>
              <a:rPr lang="hu-HU" sz="2800" dirty="0" smtClean="0">
                <a:solidFill>
                  <a:schemeClr val="tx1">
                    <a:lumMod val="75000"/>
                    <a:lumOff val="25000"/>
                  </a:schemeClr>
                </a:solidFill>
              </a:rPr>
              <a:t> of </a:t>
            </a:r>
            <a:r>
              <a:rPr lang="hu-HU" sz="2800" dirty="0" err="1" smtClean="0">
                <a:solidFill>
                  <a:schemeClr val="tx1">
                    <a:lumMod val="75000"/>
                    <a:lumOff val="25000"/>
                  </a:schemeClr>
                </a:solidFill>
              </a:rPr>
              <a:t>preliminary</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model</a:t>
            </a:r>
            <a:endParaRPr lang="hu-HU" sz="2800" dirty="0" smtClean="0">
              <a:solidFill>
                <a:schemeClr val="tx1">
                  <a:lumMod val="75000"/>
                  <a:lumOff val="25000"/>
                </a:schemeClr>
              </a:solidFill>
            </a:endParaRPr>
          </a:p>
          <a:p>
            <a:pPr>
              <a:buBlip>
                <a:blip r:embed="rId3"/>
              </a:buBlip>
            </a:pPr>
            <a:r>
              <a:rPr lang="hu-HU" sz="2800" dirty="0" err="1" smtClean="0">
                <a:solidFill>
                  <a:schemeClr val="tx1">
                    <a:lumMod val="75000"/>
                    <a:lumOff val="25000"/>
                  </a:schemeClr>
                </a:solidFill>
              </a:rPr>
              <a:t>Started</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to</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explore</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potential</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incentives</a:t>
            </a:r>
            <a:r>
              <a:rPr lang="hu-HU" sz="2800" dirty="0" smtClean="0">
                <a:solidFill>
                  <a:schemeClr val="tx1">
                    <a:lumMod val="75000"/>
                    <a:lumOff val="25000"/>
                  </a:schemeClr>
                </a:solidFill>
              </a:rPr>
              <a:t> and </a:t>
            </a:r>
            <a:r>
              <a:rPr lang="hu-HU" sz="2800" dirty="0" err="1" smtClean="0">
                <a:solidFill>
                  <a:schemeClr val="tx1">
                    <a:lumMod val="75000"/>
                    <a:lumOff val="25000"/>
                  </a:schemeClr>
                </a:solidFill>
              </a:rPr>
              <a:t>ways</a:t>
            </a:r>
            <a:r>
              <a:rPr lang="hu-HU" sz="2800" dirty="0" smtClean="0">
                <a:solidFill>
                  <a:schemeClr val="tx1">
                    <a:lumMod val="75000"/>
                    <a:lumOff val="25000"/>
                  </a:schemeClr>
                </a:solidFill>
              </a:rPr>
              <a:t> of local </a:t>
            </a:r>
            <a:r>
              <a:rPr lang="hu-HU" sz="2800" dirty="0" err="1" smtClean="0">
                <a:solidFill>
                  <a:schemeClr val="tx1">
                    <a:lumMod val="75000"/>
                    <a:lumOff val="25000"/>
                  </a:schemeClr>
                </a:solidFill>
              </a:rPr>
              <a:t>contribution</a:t>
            </a:r>
            <a:endParaRPr lang="hu-HU" sz="2800" dirty="0" smtClean="0">
              <a:solidFill>
                <a:schemeClr val="tx1">
                  <a:lumMod val="75000"/>
                  <a:lumOff val="25000"/>
                </a:schemeClr>
              </a:solidFill>
            </a:endParaRPr>
          </a:p>
          <a:p>
            <a:pPr>
              <a:buFont typeface="Wingdings" pitchFamily="2" charset="2"/>
              <a:buChar char="v"/>
            </a:pPr>
            <a:r>
              <a:rPr lang="hu-HU" sz="2800" dirty="0" smtClean="0">
                <a:solidFill>
                  <a:schemeClr val="tx1">
                    <a:lumMod val="75000"/>
                    <a:lumOff val="25000"/>
                  </a:schemeClr>
                </a:solidFill>
              </a:rPr>
              <a:t>More </a:t>
            </a:r>
            <a:r>
              <a:rPr lang="hu-HU" sz="2800" dirty="0" err="1" smtClean="0">
                <a:solidFill>
                  <a:schemeClr val="tx1">
                    <a:lumMod val="75000"/>
                    <a:lumOff val="25000"/>
                  </a:schemeClr>
                </a:solidFill>
              </a:rPr>
              <a:t>consultation</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needed</a:t>
            </a:r>
            <a:endParaRPr lang="hu-HU" sz="2800" dirty="0" smtClean="0">
              <a:solidFill>
                <a:schemeClr val="tx1">
                  <a:lumMod val="75000"/>
                  <a:lumOff val="25000"/>
                </a:schemeClr>
              </a:solidFill>
            </a:endParaRPr>
          </a:p>
          <a:p>
            <a:pPr marL="0" indent="0">
              <a:buNone/>
            </a:pPr>
            <a:endParaRPr lang="hu-HU" sz="2800" dirty="0" smtClean="0">
              <a:solidFill>
                <a:schemeClr val="tx1">
                  <a:lumMod val="75000"/>
                  <a:lumOff val="25000"/>
                </a:schemeClr>
              </a:solidFill>
            </a:endParaRPr>
          </a:p>
        </p:txBody>
      </p:sp>
      <p:sp>
        <p:nvSpPr>
          <p:cNvPr id="4" name="Szöveg helye 3"/>
          <p:cNvSpPr>
            <a:spLocks noGrp="1"/>
          </p:cNvSpPr>
          <p:nvPr>
            <p:ph type="body" sz="quarter" idx="10"/>
          </p:nvPr>
        </p:nvSpPr>
        <p:spPr>
          <a:xfrm>
            <a:off x="360213" y="407498"/>
            <a:ext cx="8231187" cy="294029"/>
          </a:xfrm>
        </p:spPr>
        <p:txBody>
          <a:bodyPr/>
          <a:lstStyle/>
          <a:p>
            <a:r>
              <a:rPr lang="hu-HU" dirty="0" smtClean="0">
                <a:latin typeface="Trajan Pro" charset="-18"/>
              </a:rPr>
              <a:t>OFF2013						         										7</a:t>
            </a:r>
          </a:p>
          <a:p>
            <a:endParaRPr lang="hu-HU" dirty="0"/>
          </a:p>
        </p:txBody>
      </p:sp>
    </p:spTree>
    <p:extLst>
      <p:ext uri="{BB962C8B-B14F-4D97-AF65-F5344CB8AC3E}">
        <p14:creationId xmlns:p14="http://schemas.microsoft.com/office/powerpoint/2010/main" val="346207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0940" y="589827"/>
            <a:ext cx="8229600" cy="1143000"/>
          </a:xfrm>
        </p:spPr>
        <p:txBody>
          <a:bodyPr/>
          <a:lstStyle/>
          <a:p>
            <a:r>
              <a:rPr lang="hu-HU" dirty="0" err="1" smtClean="0"/>
              <a:t>Snapshot</a:t>
            </a:r>
            <a:endParaRPr lang="hu-HU" dirty="0"/>
          </a:p>
        </p:txBody>
      </p:sp>
      <p:sp>
        <p:nvSpPr>
          <p:cNvPr id="3" name="Tartalom helye 2"/>
          <p:cNvSpPr>
            <a:spLocks noGrp="1"/>
          </p:cNvSpPr>
          <p:nvPr>
            <p:ph idx="1"/>
          </p:nvPr>
        </p:nvSpPr>
        <p:spPr>
          <a:xfrm>
            <a:off x="457200" y="1800742"/>
            <a:ext cx="8229600" cy="4047126"/>
          </a:xfrm>
        </p:spPr>
        <p:txBody>
          <a:bodyPr/>
          <a:lstStyle/>
          <a:p>
            <a:pPr>
              <a:buBlip>
                <a:blip r:embed="rId3"/>
              </a:buBlip>
            </a:pPr>
            <a:r>
              <a:rPr lang="hu-HU" sz="2800" dirty="0" err="1" smtClean="0">
                <a:solidFill>
                  <a:schemeClr val="tx1">
                    <a:lumMod val="75000"/>
                    <a:lumOff val="25000"/>
                  </a:schemeClr>
                </a:solidFill>
              </a:rPr>
              <a:t>Started</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to</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explore</a:t>
            </a:r>
            <a:r>
              <a:rPr lang="hu-HU" sz="2800" dirty="0" smtClean="0">
                <a:solidFill>
                  <a:schemeClr val="tx1">
                    <a:lumMod val="75000"/>
                    <a:lumOff val="25000"/>
                  </a:schemeClr>
                </a:solidFill>
              </a:rPr>
              <a:t> platform </a:t>
            </a:r>
            <a:r>
              <a:rPr lang="hu-HU" sz="2800" dirty="0" err="1" smtClean="0">
                <a:solidFill>
                  <a:schemeClr val="tx1">
                    <a:lumMod val="75000"/>
                    <a:lumOff val="25000"/>
                  </a:schemeClr>
                </a:solidFill>
              </a:rPr>
              <a:t>solutions</a:t>
            </a:r>
            <a:endParaRPr lang="hu-HU" sz="2800" dirty="0" smtClean="0">
              <a:solidFill>
                <a:schemeClr val="tx1">
                  <a:lumMod val="75000"/>
                  <a:lumOff val="25000"/>
                </a:schemeClr>
              </a:solidFill>
            </a:endParaRPr>
          </a:p>
          <a:p>
            <a:pPr>
              <a:buFont typeface="Wingdings" pitchFamily="2" charset="2"/>
              <a:buChar char="v"/>
            </a:pPr>
            <a:r>
              <a:rPr lang="hu-HU" sz="2800" dirty="0" smtClean="0">
                <a:solidFill>
                  <a:schemeClr val="tx1">
                    <a:lumMod val="75000"/>
                    <a:lumOff val="25000"/>
                  </a:schemeClr>
                </a:solidFill>
              </a:rPr>
              <a:t>OFF2013’s </a:t>
            </a:r>
            <a:r>
              <a:rPr lang="hu-HU" sz="2800" dirty="0" err="1" smtClean="0">
                <a:solidFill>
                  <a:schemeClr val="tx1">
                    <a:lumMod val="75000"/>
                    <a:lumOff val="25000"/>
                  </a:schemeClr>
                </a:solidFill>
              </a:rPr>
              <a:t>own</a:t>
            </a:r>
            <a:r>
              <a:rPr lang="hu-HU" sz="2800" dirty="0" smtClean="0">
                <a:solidFill>
                  <a:schemeClr val="tx1">
                    <a:lumMod val="75000"/>
                    <a:lumOff val="25000"/>
                  </a:schemeClr>
                </a:solidFill>
              </a:rPr>
              <a:t> platform, </a:t>
            </a:r>
            <a:r>
              <a:rPr lang="hu-HU" sz="2800" dirty="0" err="1" smtClean="0">
                <a:solidFill>
                  <a:schemeClr val="tx1">
                    <a:lumMod val="75000"/>
                    <a:lumOff val="25000"/>
                  </a:schemeClr>
                </a:solidFill>
              </a:rPr>
              <a:t>ecalypso.eu</a:t>
            </a:r>
            <a:endParaRPr lang="hu-HU" sz="2800" dirty="0" smtClean="0">
              <a:solidFill>
                <a:schemeClr val="tx1">
                  <a:lumMod val="75000"/>
                  <a:lumOff val="25000"/>
                </a:schemeClr>
              </a:solidFill>
            </a:endParaRPr>
          </a:p>
          <a:p>
            <a:pPr>
              <a:buFont typeface="Wingdings" pitchFamily="2" charset="2"/>
              <a:buChar char="q"/>
            </a:pPr>
            <a:r>
              <a:rPr lang="hu-HU" sz="2800" dirty="0" smtClean="0">
                <a:solidFill>
                  <a:schemeClr val="tx1">
                    <a:lumMod val="75000"/>
                    <a:lumOff val="25000"/>
                  </a:schemeClr>
                </a:solidFill>
              </a:rPr>
              <a:t>Platform - IT </a:t>
            </a:r>
            <a:r>
              <a:rPr lang="hu-HU" sz="2800" dirty="0" err="1" smtClean="0">
                <a:solidFill>
                  <a:schemeClr val="tx1">
                    <a:lumMod val="75000"/>
                    <a:lumOff val="25000"/>
                  </a:schemeClr>
                </a:solidFill>
              </a:rPr>
              <a:t>development</a:t>
            </a:r>
            <a:endParaRPr lang="hu-HU" sz="2800" dirty="0" smtClean="0">
              <a:solidFill>
                <a:schemeClr val="tx1">
                  <a:lumMod val="75000"/>
                  <a:lumOff val="25000"/>
                </a:schemeClr>
              </a:solidFill>
            </a:endParaRPr>
          </a:p>
          <a:p>
            <a:pPr>
              <a:buFont typeface="Wingdings" pitchFamily="2" charset="2"/>
              <a:buChar char="q"/>
            </a:pPr>
            <a:r>
              <a:rPr lang="hu-HU" sz="2800" dirty="0" err="1" smtClean="0">
                <a:solidFill>
                  <a:schemeClr val="tx1">
                    <a:lumMod val="75000"/>
                    <a:lumOff val="25000"/>
                  </a:schemeClr>
                </a:solidFill>
              </a:rPr>
              <a:t>Sustainable</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organizational</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framework</a:t>
            </a:r>
            <a:endParaRPr lang="hu-HU" sz="2800" dirty="0" smtClean="0">
              <a:solidFill>
                <a:schemeClr val="tx1">
                  <a:lumMod val="75000"/>
                  <a:lumOff val="25000"/>
                </a:schemeClr>
              </a:solidFill>
            </a:endParaRPr>
          </a:p>
          <a:p>
            <a:pPr>
              <a:buFont typeface="Wingdings" pitchFamily="2" charset="2"/>
              <a:buChar char="q"/>
            </a:pPr>
            <a:r>
              <a:rPr lang="hu-HU" sz="2800" dirty="0" err="1" smtClean="0">
                <a:solidFill>
                  <a:schemeClr val="tx1">
                    <a:lumMod val="75000"/>
                    <a:lumOff val="25000"/>
                  </a:schemeClr>
                </a:solidFill>
              </a:rPr>
              <a:t>Feasibility</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study</a:t>
            </a:r>
            <a:r>
              <a:rPr lang="hu-HU" sz="2800" dirty="0" smtClean="0">
                <a:solidFill>
                  <a:schemeClr val="tx1">
                    <a:lumMod val="75000"/>
                    <a:lumOff val="25000"/>
                  </a:schemeClr>
                </a:solidFill>
              </a:rPr>
              <a:t>, </a:t>
            </a:r>
            <a:r>
              <a:rPr lang="hu-HU" sz="2800" dirty="0" err="1" smtClean="0">
                <a:solidFill>
                  <a:schemeClr val="tx1">
                    <a:lumMod val="75000"/>
                    <a:lumOff val="25000"/>
                  </a:schemeClr>
                </a:solidFill>
              </a:rPr>
              <a:t>surveys</a:t>
            </a:r>
            <a:endParaRPr lang="hu-HU" sz="2800" dirty="0" smtClean="0">
              <a:solidFill>
                <a:schemeClr val="tx1">
                  <a:lumMod val="75000"/>
                  <a:lumOff val="25000"/>
                </a:schemeClr>
              </a:solidFill>
            </a:endParaRPr>
          </a:p>
          <a:p>
            <a:pPr>
              <a:buFont typeface="Wingdings" pitchFamily="2" charset="2"/>
              <a:buChar char="q"/>
            </a:pPr>
            <a:r>
              <a:rPr lang="hu-HU" sz="2800" dirty="0" smtClean="0">
                <a:solidFill>
                  <a:schemeClr val="tx1">
                    <a:lumMod val="75000"/>
                    <a:lumOff val="25000"/>
                  </a:schemeClr>
                </a:solidFill>
              </a:rPr>
              <a:t>PR </a:t>
            </a:r>
            <a:r>
              <a:rPr lang="hu-HU" sz="2800" dirty="0" err="1" smtClean="0">
                <a:solidFill>
                  <a:schemeClr val="tx1">
                    <a:lumMod val="75000"/>
                    <a:lumOff val="25000"/>
                  </a:schemeClr>
                </a:solidFill>
              </a:rPr>
              <a:t>strategy</a:t>
            </a:r>
            <a:endParaRPr lang="hu-HU" sz="2800" dirty="0">
              <a:solidFill>
                <a:schemeClr val="tx1">
                  <a:lumMod val="75000"/>
                  <a:lumOff val="25000"/>
                </a:schemeClr>
              </a:solidFill>
            </a:endParaRPr>
          </a:p>
          <a:p>
            <a:pPr>
              <a:buFont typeface="Wingdings" pitchFamily="2" charset="2"/>
              <a:buChar char="q"/>
            </a:pPr>
            <a:r>
              <a:rPr lang="hu-HU" sz="2800" dirty="0" err="1" smtClean="0">
                <a:solidFill>
                  <a:schemeClr val="tx1">
                    <a:lumMod val="75000"/>
                    <a:lumOff val="25000"/>
                  </a:schemeClr>
                </a:solidFill>
              </a:rPr>
              <a:t>Dissemination</a:t>
            </a:r>
            <a:endParaRPr lang="hu-HU" sz="2800" dirty="0">
              <a:solidFill>
                <a:schemeClr val="tx1">
                  <a:lumMod val="75000"/>
                  <a:lumOff val="25000"/>
                </a:schemeClr>
              </a:solidFill>
            </a:endParaRPr>
          </a:p>
          <a:p>
            <a:pPr marL="0" indent="0">
              <a:buNone/>
            </a:pPr>
            <a:endParaRPr lang="hu-HU" sz="2800" dirty="0" smtClean="0">
              <a:solidFill>
                <a:schemeClr val="tx1">
                  <a:lumMod val="75000"/>
                  <a:lumOff val="25000"/>
                </a:schemeClr>
              </a:solidFill>
            </a:endParaRPr>
          </a:p>
        </p:txBody>
      </p:sp>
      <p:sp>
        <p:nvSpPr>
          <p:cNvPr id="4" name="Szöveg helye 3"/>
          <p:cNvSpPr>
            <a:spLocks noGrp="1"/>
          </p:cNvSpPr>
          <p:nvPr>
            <p:ph type="body" sz="quarter" idx="10"/>
          </p:nvPr>
        </p:nvSpPr>
        <p:spPr>
          <a:xfrm>
            <a:off x="360213" y="407498"/>
            <a:ext cx="8231187" cy="294029"/>
          </a:xfrm>
        </p:spPr>
        <p:txBody>
          <a:bodyPr/>
          <a:lstStyle/>
          <a:p>
            <a:r>
              <a:rPr lang="hu-HU" dirty="0" smtClean="0">
                <a:latin typeface="Trajan Pro" charset="-18"/>
              </a:rPr>
              <a:t>OFF2013						         										8</a:t>
            </a:r>
          </a:p>
          <a:p>
            <a:endParaRPr lang="hu-HU" dirty="0"/>
          </a:p>
        </p:txBody>
      </p:sp>
    </p:spTree>
    <p:extLst>
      <p:ext uri="{BB962C8B-B14F-4D97-AF65-F5344CB8AC3E}">
        <p14:creationId xmlns:p14="http://schemas.microsoft.com/office/powerpoint/2010/main" val="2713840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535697"/>
            <a:ext cx="8229600" cy="4467537"/>
          </a:xfrm>
        </p:spPr>
        <p:txBody>
          <a:bodyPr/>
          <a:lstStyle/>
          <a:p>
            <a:pPr algn="ctr">
              <a:buNone/>
            </a:pPr>
            <a:r>
              <a:rPr lang="hu-HU" sz="4400" b="1" dirty="0" err="1" smtClean="0">
                <a:solidFill>
                  <a:schemeClr val="tx1">
                    <a:lumMod val="75000"/>
                    <a:lumOff val="25000"/>
                  </a:schemeClr>
                </a:solidFill>
                <a:latin typeface="Trajan Pro"/>
                <a:cs typeface="Trajan Pro"/>
              </a:rPr>
              <a:t>Thank</a:t>
            </a:r>
            <a:r>
              <a:rPr lang="hu-HU" sz="4400" b="1" dirty="0" smtClean="0">
                <a:solidFill>
                  <a:schemeClr val="tx1">
                    <a:lumMod val="75000"/>
                    <a:lumOff val="25000"/>
                  </a:schemeClr>
                </a:solidFill>
                <a:latin typeface="Trajan Pro"/>
                <a:cs typeface="Trajan Pro"/>
              </a:rPr>
              <a:t> </a:t>
            </a:r>
            <a:r>
              <a:rPr lang="hu-HU" sz="4400" b="1" dirty="0" err="1" smtClean="0">
                <a:solidFill>
                  <a:schemeClr val="tx1">
                    <a:lumMod val="75000"/>
                    <a:lumOff val="25000"/>
                  </a:schemeClr>
                </a:solidFill>
                <a:latin typeface="Trajan Pro"/>
                <a:cs typeface="Trajan Pro"/>
              </a:rPr>
              <a:t>you</a:t>
            </a:r>
            <a:r>
              <a:rPr lang="hu-HU" sz="4400" b="1" dirty="0" smtClean="0">
                <a:solidFill>
                  <a:schemeClr val="tx1">
                    <a:lumMod val="75000"/>
                    <a:lumOff val="25000"/>
                  </a:schemeClr>
                </a:solidFill>
                <a:latin typeface="Trajan Pro"/>
                <a:cs typeface="Trajan Pro"/>
              </a:rPr>
              <a:t> </a:t>
            </a:r>
            <a:r>
              <a:rPr lang="hu-HU" sz="4400" b="1" dirty="0" err="1" smtClean="0">
                <a:solidFill>
                  <a:schemeClr val="tx1">
                    <a:lumMod val="75000"/>
                    <a:lumOff val="25000"/>
                  </a:schemeClr>
                </a:solidFill>
                <a:latin typeface="Trajan Pro"/>
                <a:cs typeface="Trajan Pro"/>
              </a:rPr>
              <a:t>for</a:t>
            </a:r>
            <a:r>
              <a:rPr lang="hu-HU" sz="4400" b="1" dirty="0" smtClean="0">
                <a:solidFill>
                  <a:schemeClr val="tx1">
                    <a:lumMod val="75000"/>
                    <a:lumOff val="25000"/>
                  </a:schemeClr>
                </a:solidFill>
                <a:latin typeface="Trajan Pro"/>
                <a:cs typeface="Trajan Pro"/>
              </a:rPr>
              <a:t> </a:t>
            </a:r>
            <a:r>
              <a:rPr lang="hu-HU" sz="4400" b="1" dirty="0" err="1" smtClean="0">
                <a:solidFill>
                  <a:schemeClr val="tx1">
                    <a:lumMod val="75000"/>
                    <a:lumOff val="25000"/>
                  </a:schemeClr>
                </a:solidFill>
                <a:latin typeface="Trajan Pro"/>
                <a:cs typeface="Trajan Pro"/>
              </a:rPr>
              <a:t>your</a:t>
            </a:r>
            <a:r>
              <a:rPr lang="hu-HU" sz="4400" b="1" dirty="0" smtClean="0">
                <a:solidFill>
                  <a:schemeClr val="tx1">
                    <a:lumMod val="75000"/>
                    <a:lumOff val="25000"/>
                  </a:schemeClr>
                </a:solidFill>
                <a:latin typeface="Trajan Pro"/>
                <a:cs typeface="Trajan Pro"/>
              </a:rPr>
              <a:t> </a:t>
            </a:r>
            <a:r>
              <a:rPr lang="hu-HU" sz="4400" b="1" dirty="0" err="1" smtClean="0">
                <a:solidFill>
                  <a:schemeClr val="tx1">
                    <a:lumMod val="75000"/>
                    <a:lumOff val="25000"/>
                  </a:schemeClr>
                </a:solidFill>
                <a:latin typeface="Trajan Pro"/>
                <a:cs typeface="Trajan Pro"/>
              </a:rPr>
              <a:t>attention</a:t>
            </a:r>
            <a:endParaRPr lang="hu-HU" sz="4000" b="1" dirty="0" smtClean="0">
              <a:solidFill>
                <a:schemeClr val="tx1">
                  <a:lumMod val="75000"/>
                  <a:lumOff val="25000"/>
                </a:schemeClr>
              </a:solidFill>
              <a:latin typeface="Trajan Pro"/>
            </a:endParaRPr>
          </a:p>
          <a:p>
            <a:pPr algn="ctr">
              <a:buNone/>
            </a:pPr>
            <a:endParaRPr lang="hu-HU" dirty="0" smtClean="0"/>
          </a:p>
          <a:p>
            <a:pPr algn="ctr">
              <a:buNone/>
            </a:pPr>
            <a:r>
              <a:rPr lang="hu-HU" sz="2800" dirty="0" smtClean="0">
                <a:solidFill>
                  <a:schemeClr val="tx1">
                    <a:lumMod val="75000"/>
                    <a:lumOff val="25000"/>
                  </a:schemeClr>
                </a:solidFill>
                <a:latin typeface="Helvetica NSZ" pitchFamily="2" charset="0"/>
              </a:rPr>
              <a:t>Szilvia </a:t>
            </a:r>
            <a:r>
              <a:rPr lang="hu-HU" sz="2800" dirty="0" err="1" smtClean="0">
                <a:solidFill>
                  <a:schemeClr val="tx1">
                    <a:lumMod val="75000"/>
                    <a:lumOff val="25000"/>
                  </a:schemeClr>
                </a:solidFill>
                <a:latin typeface="Helvetica NSZ" pitchFamily="2" charset="0"/>
              </a:rPr>
              <a:t>Zaray</a:t>
            </a:r>
            <a:endParaRPr lang="hu-HU" sz="2800" dirty="0" smtClean="0">
              <a:solidFill>
                <a:schemeClr val="tx1">
                  <a:lumMod val="75000"/>
                  <a:lumOff val="25000"/>
                </a:schemeClr>
              </a:solidFill>
              <a:latin typeface="Helvetica NSZ" pitchFamily="2" charset="0"/>
            </a:endParaRPr>
          </a:p>
          <a:p>
            <a:pPr algn="ctr">
              <a:buNone/>
            </a:pPr>
            <a:r>
              <a:rPr lang="hu-HU" sz="2400" dirty="0" smtClean="0">
                <a:solidFill>
                  <a:schemeClr val="tx1">
                    <a:lumMod val="75000"/>
                    <a:lumOff val="25000"/>
                  </a:schemeClr>
                </a:solidFill>
                <a:latin typeface="Helvetica NSZ" pitchFamily="2" charset="0"/>
              </a:rPr>
              <a:t>Project Manager</a:t>
            </a:r>
          </a:p>
          <a:p>
            <a:pPr algn="ctr">
              <a:buNone/>
            </a:pPr>
            <a:r>
              <a:rPr lang="hu-HU" sz="2400" dirty="0" smtClean="0">
                <a:solidFill>
                  <a:schemeClr val="tx1">
                    <a:lumMod val="75000"/>
                    <a:lumOff val="25000"/>
                  </a:schemeClr>
                </a:solidFill>
                <a:latin typeface="Helvetica NSZ" pitchFamily="2" charset="0"/>
              </a:rPr>
              <a:t>HNFR - International Relations</a:t>
            </a:r>
          </a:p>
          <a:p>
            <a:pPr algn="ctr">
              <a:buNone/>
            </a:pPr>
            <a:endParaRPr lang="hu-HU" sz="2800" dirty="0" smtClean="0">
              <a:solidFill>
                <a:schemeClr val="tx1">
                  <a:lumMod val="75000"/>
                  <a:lumOff val="25000"/>
                </a:schemeClr>
              </a:solidFill>
              <a:latin typeface="Trajan Pro"/>
            </a:endParaRPr>
          </a:p>
          <a:p>
            <a:pPr algn="ctr">
              <a:buNone/>
            </a:pPr>
            <a:r>
              <a:rPr lang="hu-HU" sz="2400" dirty="0" smtClean="0">
                <a:solidFill>
                  <a:schemeClr val="tx1">
                    <a:lumMod val="75000"/>
                    <a:lumOff val="25000"/>
                  </a:schemeClr>
                </a:solidFill>
                <a:latin typeface="Helvetica NSZ" pitchFamily="2" charset="0"/>
              </a:rPr>
              <a:t>Email: </a:t>
            </a:r>
            <a:r>
              <a:rPr lang="hu-HU" sz="2400" dirty="0" err="1" smtClean="0">
                <a:latin typeface="Helvetica NSZ" pitchFamily="2" charset="0"/>
                <a:hlinkClick r:id="rId3"/>
              </a:rPr>
              <a:t>foundation</a:t>
            </a:r>
            <a:r>
              <a:rPr lang="hu-HU" sz="2400" dirty="0" smtClean="0">
                <a:latin typeface="Helvetica NSZ" pitchFamily="2" charset="0"/>
                <a:hlinkClick r:id="rId3"/>
              </a:rPr>
              <a:t>@</a:t>
            </a:r>
            <a:r>
              <a:rPr lang="hu-HU" sz="2400" dirty="0" err="1" smtClean="0">
                <a:latin typeface="Helvetica NSZ" pitchFamily="2" charset="0"/>
                <a:hlinkClick r:id="rId3"/>
              </a:rPr>
              <a:t>mnua.hu</a:t>
            </a:r>
            <a:endParaRPr lang="hu-HU" sz="2400" dirty="0" smtClean="0">
              <a:latin typeface="Helvetica NSZ" pitchFamily="2" charset="0"/>
            </a:endParaRPr>
          </a:p>
          <a:p>
            <a:pPr algn="ctr">
              <a:buNone/>
            </a:pPr>
            <a:r>
              <a:rPr lang="hu-HU" sz="2400" dirty="0" smtClean="0">
                <a:solidFill>
                  <a:schemeClr val="tx1">
                    <a:lumMod val="75000"/>
                    <a:lumOff val="25000"/>
                  </a:schemeClr>
                </a:solidFill>
                <a:latin typeface="Helvetica NSZ" pitchFamily="2" charset="0"/>
              </a:rPr>
              <a:t>Tel: +36 -1- 505-8493</a:t>
            </a:r>
            <a:endParaRPr lang="hu-HU" sz="2400" dirty="0">
              <a:solidFill>
                <a:schemeClr val="tx1">
                  <a:lumMod val="75000"/>
                  <a:lumOff val="25000"/>
                </a:schemeClr>
              </a:solidFill>
              <a:latin typeface="Helvetica NSZ" pitchFamily="2" charset="0"/>
            </a:endParaRPr>
          </a:p>
        </p:txBody>
      </p:sp>
      <p:sp>
        <p:nvSpPr>
          <p:cNvPr id="4" name="Szöveg helye 3"/>
          <p:cNvSpPr>
            <a:spLocks noGrp="1"/>
          </p:cNvSpPr>
          <p:nvPr>
            <p:ph type="body" sz="quarter" idx="10"/>
          </p:nvPr>
        </p:nvSpPr>
        <p:spPr/>
        <p:txBody>
          <a:bodyPr/>
          <a:lstStyle/>
          <a:p>
            <a:r>
              <a:rPr lang="hu-HU" smtClean="0">
                <a:latin typeface="Trajan Pro" charset="-18"/>
              </a:rPr>
              <a:t>OFF2013		</a:t>
            </a:r>
            <a:r>
              <a:rPr lang="hu-HU" dirty="0" smtClean="0">
                <a:latin typeface="Trajan Pro" charset="-18"/>
              </a:rPr>
              <a:t>														9</a:t>
            </a:r>
          </a:p>
          <a:p>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NuA_Prezentacios_mesteroldal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MNuA_Prezentacios_mesteroldalak</Template>
  <TotalTime>1435</TotalTime>
  <Words>871</Words>
  <Application>Microsoft Office PowerPoint</Application>
  <PresentationFormat>Diavetítés a képernyőre (4:3 oldalarány)</PresentationFormat>
  <Paragraphs>93</Paragraphs>
  <Slides>9</Slides>
  <Notes>9</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MNuA_Prezentacios_mesteroldalak</vt:lpstr>
      <vt:lpstr>Calypso – OFF2013 Snapshot on Model Development</vt:lpstr>
      <vt:lpstr>Overall objectives</vt:lpstr>
      <vt:lpstr>Partners</vt:lpstr>
      <vt:lpstr>Target groups</vt:lpstr>
      <vt:lpstr>Tools</vt:lpstr>
      <vt:lpstr>Model Development</vt:lpstr>
      <vt:lpstr>Snapshot</vt:lpstr>
      <vt:lpstr>Snapshot</vt:lpstr>
      <vt:lpstr>PowerPoint bemutató</vt:lpstr>
    </vt:vector>
  </TitlesOfParts>
  <Company>MNUA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Magyar Nemzeti Üdülési  Alapítvány 2011. évi pályázatai</dc:title>
  <dc:creator>zaraysz</dc:creator>
  <cp:lastModifiedBy>Lontai-Szilágyi Zsuzsanna</cp:lastModifiedBy>
  <cp:revision>139</cp:revision>
  <dcterms:created xsi:type="dcterms:W3CDTF">2012-06-07T11:12:32Z</dcterms:created>
  <dcterms:modified xsi:type="dcterms:W3CDTF">2013-06-17T15:12:22Z</dcterms:modified>
</cp:coreProperties>
</file>